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notesMasterIdLst>
    <p:notesMasterId r:id="rId18"/>
  </p:notesMasterIdLst>
  <p:sldIdLst>
    <p:sldId id="313" r:id="rId2"/>
    <p:sldId id="384" r:id="rId3"/>
    <p:sldId id="325" r:id="rId4"/>
    <p:sldId id="324" r:id="rId5"/>
    <p:sldId id="381" r:id="rId6"/>
    <p:sldId id="349" r:id="rId7"/>
    <p:sldId id="382" r:id="rId8"/>
    <p:sldId id="348" r:id="rId9"/>
    <p:sldId id="373" r:id="rId10"/>
    <p:sldId id="383" r:id="rId11"/>
    <p:sldId id="346" r:id="rId12"/>
    <p:sldId id="386" r:id="rId13"/>
    <p:sldId id="385" r:id="rId14"/>
    <p:sldId id="326" r:id="rId15"/>
    <p:sldId id="345" r:id="rId16"/>
    <p:sldId id="34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USSEAUX Mélanie" initials="RM" lastIdx="14" clrIdx="0"/>
  <p:cmAuthor id="2" name="harry sokol" initials="hs"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6100"/>
    <a:srgbClr val="F0A03B"/>
    <a:srgbClr val="EBF7FF"/>
    <a:srgbClr val="CCECFF"/>
    <a:srgbClr val="99D4FD"/>
    <a:srgbClr val="2683C6"/>
    <a:srgbClr val="E25B62"/>
    <a:srgbClr val="FFFFFF"/>
    <a:srgbClr val="FFF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77" autoAdjust="0"/>
    <p:restoredTop sz="83401"/>
  </p:normalViewPr>
  <p:slideViewPr>
    <p:cSldViewPr snapToGrid="0">
      <p:cViewPr>
        <p:scale>
          <a:sx n="130" d="100"/>
          <a:sy n="130" d="100"/>
        </p:scale>
        <p:origin x="144" y="-60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B48C78-7F71-48FF-9EBF-D0A1C9021DA5}" type="datetimeFigureOut">
              <a:rPr lang="fr-FR" smtClean="0"/>
              <a:t>10/01/2024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5B50B-087D-4BEF-85FE-5F6FCE30651A}" type="slidenum">
              <a:rPr lang="fr-FR" smtClean="0"/>
              <a:t>‹N°›</a:t>
            </a:fld>
            <a:endParaRPr lang="fr-FR"/>
          </a:p>
        </p:txBody>
      </p:sp>
    </p:spTree>
    <p:extLst>
      <p:ext uri="{BB962C8B-B14F-4D97-AF65-F5344CB8AC3E}">
        <p14:creationId xmlns:p14="http://schemas.microsoft.com/office/powerpoint/2010/main" val="3785331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nserm.fr/dossier/maladies-auto-immune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DD5B50B-087D-4BEF-85FE-5F6FCE30651A}" type="slidenum">
              <a:rPr lang="fr-FR" smtClean="0"/>
              <a:t>1</a:t>
            </a:fld>
            <a:endParaRPr lang="fr-FR"/>
          </a:p>
        </p:txBody>
      </p:sp>
    </p:spTree>
    <p:extLst>
      <p:ext uri="{BB962C8B-B14F-4D97-AF65-F5344CB8AC3E}">
        <p14:creationId xmlns:p14="http://schemas.microsoft.com/office/powerpoint/2010/main" val="1213078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DD5B50B-087D-4BEF-85FE-5F6FCE30651A}" type="slidenum">
              <a:rPr lang="fr-FR" smtClean="0"/>
              <a:t>10</a:t>
            </a:fld>
            <a:endParaRPr lang="fr-FR"/>
          </a:p>
        </p:txBody>
      </p:sp>
    </p:spTree>
    <p:extLst>
      <p:ext uri="{BB962C8B-B14F-4D97-AF65-F5344CB8AC3E}">
        <p14:creationId xmlns:p14="http://schemas.microsoft.com/office/powerpoint/2010/main" val="3821638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DD5B50B-087D-4BEF-85FE-5F6FCE30651A}" type="slidenum">
              <a:rPr lang="fr-FR" smtClean="0"/>
              <a:t>16</a:t>
            </a:fld>
            <a:endParaRPr lang="fr-FR"/>
          </a:p>
        </p:txBody>
      </p:sp>
    </p:spTree>
    <p:extLst>
      <p:ext uri="{BB962C8B-B14F-4D97-AF65-F5344CB8AC3E}">
        <p14:creationId xmlns:p14="http://schemas.microsoft.com/office/powerpoint/2010/main" val="2595176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u="none" strike="noStrike" dirty="0">
                <a:effectLst/>
                <a:latin typeface="-apple-system-font"/>
              </a:rPr>
              <a:t>Pour présenter le contexte de la maladie, la sclérose en plaques est décrite comme une maladie auto-immune qui se caractérise par la démyélinisation du système nerveux, c'est-à-dire la dégradation de la gaine de myéline qui isole les structures nerveuses.</a:t>
            </a:r>
          </a:p>
          <a:p>
            <a:r>
              <a:rPr lang="fr-FR" dirty="0">
                <a:effectLst/>
              </a:rPr>
              <a:t>La sclérose en plaques (SEP) est une </a:t>
            </a:r>
            <a:r>
              <a:rPr lang="fr-FR" b="1" dirty="0">
                <a:effectLst/>
                <a:hlinkClick r:id="rId3" tooltip="Maladies auto-immunes"/>
              </a:rPr>
              <a:t>maladie auto-immune</a:t>
            </a:r>
            <a:r>
              <a:rPr lang="fr-FR" dirty="0">
                <a:effectLst/>
              </a:rPr>
              <a:t> : le système de défense censé protéger le patient d’agressions extérieures, se retourne contre ses propres cellules et les attaque pour des raisons encore mal connues. </a:t>
            </a:r>
          </a:p>
          <a:p>
            <a:r>
              <a:rPr lang="fr-FR" dirty="0">
                <a:effectLst/>
              </a:rPr>
              <a:t>Les mécanismes auto-immuns mis en jeu attaquent la gaine de </a:t>
            </a:r>
            <a:r>
              <a:rPr lang="fr-FR" b="1" dirty="0">
                <a:effectLst/>
              </a:rPr>
              <a:t>myéline </a:t>
            </a:r>
            <a:r>
              <a:rPr lang="fr-FR" dirty="0">
                <a:effectLst/>
              </a:rPr>
              <a:t>qui entoure les axones dans le système nerveux central. Ce phénomène entraîne des lésions dispersées dans le système nerveux central, appelées plaques :</a:t>
            </a:r>
          </a:p>
          <a:p>
            <a:pPr algn="l"/>
            <a:endParaRPr lang="fr-FR" b="0" i="0" u="none" strike="noStrike" dirty="0">
              <a:effectLst/>
              <a:latin typeface="-apple-system-font"/>
            </a:endParaRPr>
          </a:p>
          <a:p>
            <a:pPr algn="l"/>
            <a:r>
              <a:rPr lang="fr-FR" b="0" i="0" u="none" strike="noStrike" dirty="0">
                <a:effectLst/>
                <a:latin typeface="-apple-system-font"/>
              </a:rPr>
              <a:t>La maladie est décrite par un syndrome cliniquement isolé qui implique le premier épisode de symptômes neurologiques après lequel 20 à 80 % des patients évoluent vers des formes plus graves de la maladie (formes progressives primaires et secondaires). Cependant, nous ne comprenons pas vraiment les principaux moteurs de la progression de la maladie.</a:t>
            </a:r>
          </a:p>
          <a:p>
            <a:endParaRPr lang="fr-FR" dirty="0"/>
          </a:p>
        </p:txBody>
      </p:sp>
      <p:sp>
        <p:nvSpPr>
          <p:cNvPr id="4" name="Espace réservé du numéro de diapositive 3"/>
          <p:cNvSpPr>
            <a:spLocks noGrp="1"/>
          </p:cNvSpPr>
          <p:nvPr>
            <p:ph type="sldNum" sz="quarter" idx="5"/>
          </p:nvPr>
        </p:nvSpPr>
        <p:spPr/>
        <p:txBody>
          <a:bodyPr/>
          <a:lstStyle/>
          <a:p>
            <a:fld id="{ADD5B50B-087D-4BEF-85FE-5F6FCE30651A}" type="slidenum">
              <a:rPr lang="fr-FR" smtClean="0"/>
              <a:t>2</a:t>
            </a:fld>
            <a:endParaRPr lang="fr-FR"/>
          </a:p>
        </p:txBody>
      </p:sp>
    </p:spTree>
    <p:extLst>
      <p:ext uri="{BB962C8B-B14F-4D97-AF65-F5344CB8AC3E}">
        <p14:creationId xmlns:p14="http://schemas.microsoft.com/office/powerpoint/2010/main" val="747422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u="none" strike="noStrike" dirty="0">
                <a:effectLst/>
                <a:latin typeface="-apple-system-font"/>
              </a:rPr>
              <a:t>L'un des facteurs suggérés est le microbiome, c'est-à-dire la communauté de micro-organismes qui résident dans notre corps et interagissent de manière symbiotique. Nos travaux préliminaires en laboratoire montrent que les bactéries et les champignons présentent une interaction potentiellement altérée dans le cas de la SEP.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u="none" strike="noStrike" dirty="0">
              <a:effectLst/>
              <a:latin typeface="-apple-system-font"/>
            </a:endParaRPr>
          </a:p>
          <a:p>
            <a:pPr algn="l"/>
            <a:r>
              <a:rPr lang="fr-FR" b="0" i="0" u="none" strike="noStrike" dirty="0">
                <a:effectLst/>
                <a:latin typeface="-apple-system-font"/>
              </a:rPr>
              <a:t>Mais nous savons aussi que les microbes n'interagissent pas seulement entre eux, mais aussi avec le système immunitaire, notamment avec les membres du système humoral, en particulier les anticorps de l'immunoglobuline A (</a:t>
            </a:r>
            <a:r>
              <a:rPr lang="fr-FR" b="0" i="0" u="none" strike="noStrike" dirty="0" err="1">
                <a:effectLst/>
                <a:latin typeface="-apple-system-font"/>
              </a:rPr>
              <a:t>IgA</a:t>
            </a:r>
            <a:r>
              <a:rPr lang="fr-FR" b="0" i="0" u="none" strike="noStrike" dirty="0">
                <a:effectLst/>
                <a:latin typeface="-apple-system-font"/>
              </a:rPr>
              <a:t>) dont les concentrations semblent augmenter dans le système nerveux central au cours de la sclérose en plaques active2. </a:t>
            </a:r>
            <a:r>
              <a:rPr lang="fr-FR" b="0" i="0" u="none" strike="noStrike" dirty="0" err="1">
                <a:effectLst/>
                <a:latin typeface="-apple-system-font"/>
              </a:rPr>
              <a:t>L'IgA</a:t>
            </a:r>
            <a:r>
              <a:rPr lang="fr-FR" b="0" i="0" u="none" strike="noStrike" dirty="0">
                <a:effectLst/>
                <a:latin typeface="-apple-system-font"/>
              </a:rPr>
              <a:t>, l'anticorps le plus abondant, est connu pour se lier à la fois aux bactéries commensales et pathogènes, contribuant ainsi à maintenir un niveau d'homéostasie dans l'environnement intestinal. Dans ce contexte, nous essayons de déterminer si les caractéristiques microbiennes des bactéries se liant à </a:t>
            </a:r>
            <a:r>
              <a:rPr lang="fr-FR" b="0" i="0" u="none" strike="noStrike" dirty="0" err="1">
                <a:effectLst/>
                <a:latin typeface="-apple-system-font"/>
              </a:rPr>
              <a:t>l'IgA</a:t>
            </a:r>
            <a:r>
              <a:rPr lang="fr-FR" b="0" i="0" u="none" strike="noStrike" dirty="0">
                <a:effectLst/>
                <a:latin typeface="-apple-system-font"/>
              </a:rPr>
              <a:t> dans le CIS constituent un marqueur potentiel de la maladie dans les premiers stades de celle-ci.</a:t>
            </a:r>
          </a:p>
          <a:p>
            <a:pPr algn="l"/>
            <a:r>
              <a:rPr lang="fr-FR" b="0" i="0" u="none" strike="noStrike" dirty="0">
                <a:solidFill>
                  <a:srgbClr val="000000"/>
                </a:solidFill>
                <a:effectLst/>
                <a:latin typeface="-apple-system-font"/>
              </a:rPr>
              <a:t>Les </a:t>
            </a:r>
            <a:r>
              <a:rPr lang="fr-FR" b="1" i="0" u="none" strike="noStrike" dirty="0" err="1">
                <a:solidFill>
                  <a:srgbClr val="000000"/>
                </a:solidFill>
                <a:effectLst/>
                <a:latin typeface="-apple-system-font"/>
              </a:rPr>
              <a:t>IgA</a:t>
            </a:r>
            <a:r>
              <a:rPr lang="fr-FR" b="0" i="0" u="none" strike="noStrike" dirty="0">
                <a:solidFill>
                  <a:srgbClr val="000000"/>
                </a:solidFill>
                <a:effectLst/>
                <a:latin typeface="-apple-system-font"/>
              </a:rPr>
              <a:t> sécrétoires</a:t>
            </a:r>
            <a:r>
              <a:rPr lang="fr-FR" b="0" i="0" u="none" strike="noStrike" baseline="30000" dirty="0">
                <a:solidFill>
                  <a:srgbClr val="000000"/>
                </a:solidFill>
                <a:effectLst/>
                <a:latin typeface="-apple-system-font"/>
              </a:rPr>
              <a:t>1</a:t>
            </a:r>
            <a:r>
              <a:rPr lang="fr-FR" b="0" i="0" u="none" strike="noStrike" dirty="0">
                <a:solidFill>
                  <a:srgbClr val="000000"/>
                </a:solidFill>
                <a:effectLst/>
                <a:latin typeface="-apple-system-font"/>
              </a:rPr>
              <a:t> interagissant avec les </a:t>
            </a:r>
            <a:r>
              <a:rPr lang="fr-FR" b="1" i="0" u="none" strike="noStrike" dirty="0">
                <a:solidFill>
                  <a:srgbClr val="000000"/>
                </a:solidFill>
                <a:effectLst/>
                <a:latin typeface="-apple-system-font"/>
              </a:rPr>
              <a:t>bactéries</a:t>
            </a:r>
            <a:r>
              <a:rPr lang="fr-FR" b="0" i="0" u="none" strike="noStrike" dirty="0">
                <a:solidFill>
                  <a:srgbClr val="000000"/>
                </a:solidFill>
                <a:effectLst/>
                <a:latin typeface="-apple-system-font"/>
              </a:rPr>
              <a:t> commensales</a:t>
            </a:r>
            <a:r>
              <a:rPr lang="fr-FR" b="0" i="0" u="none" strike="noStrike" baseline="30000" dirty="0">
                <a:solidFill>
                  <a:srgbClr val="000000"/>
                </a:solidFill>
                <a:effectLst/>
                <a:latin typeface="-apple-system-font"/>
              </a:rPr>
              <a:t>2</a:t>
            </a:r>
            <a:r>
              <a:rPr lang="fr-FR" b="0" i="0" u="none" strike="noStrike" dirty="0">
                <a:solidFill>
                  <a:srgbClr val="000000"/>
                </a:solidFill>
                <a:effectLst/>
                <a:latin typeface="-apple-system-font"/>
              </a:rPr>
              <a:t> et jouent un rôle central dans la préservation de la diversité de notre flore bactérienne en évitant la surcroissance de pathogènes envahissants</a:t>
            </a:r>
            <a:endParaRPr lang="fr-FR" b="0" i="0" u="none" strike="noStrike" dirty="0">
              <a:effectLst/>
              <a:latin typeface="-apple-system-fon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u="none" strike="noStrike" dirty="0">
              <a:effectLst/>
              <a:latin typeface="-apple-system-fon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u="none" strike="noStrike" dirty="0">
              <a:effectLst/>
              <a:latin typeface="-apple-system-fon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u="none" strike="noStrike" dirty="0">
              <a:effectLst/>
              <a:latin typeface="-apple-system-font"/>
            </a:endParaRPr>
          </a:p>
          <a:p>
            <a:endParaRPr lang="fr-FR" dirty="0"/>
          </a:p>
        </p:txBody>
      </p:sp>
      <p:sp>
        <p:nvSpPr>
          <p:cNvPr id="4" name="Espace réservé du numéro de diapositive 3"/>
          <p:cNvSpPr>
            <a:spLocks noGrp="1"/>
          </p:cNvSpPr>
          <p:nvPr>
            <p:ph type="sldNum" sz="quarter" idx="5"/>
          </p:nvPr>
        </p:nvSpPr>
        <p:spPr/>
        <p:txBody>
          <a:bodyPr/>
          <a:lstStyle/>
          <a:p>
            <a:fld id="{ADD5B50B-087D-4BEF-85FE-5F6FCE30651A}" type="slidenum">
              <a:rPr lang="fr-FR" smtClean="0"/>
              <a:t>3</a:t>
            </a:fld>
            <a:endParaRPr lang="fr-FR"/>
          </a:p>
        </p:txBody>
      </p:sp>
    </p:spTree>
    <p:extLst>
      <p:ext uri="{BB962C8B-B14F-4D97-AF65-F5344CB8AC3E}">
        <p14:creationId xmlns:p14="http://schemas.microsoft.com/office/powerpoint/2010/main" val="4116047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u="none" strike="noStrike" dirty="0">
                <a:effectLst/>
                <a:latin typeface="-apple-system-font"/>
              </a:rPr>
              <a:t>Pour étudier cette question, nous avons utilisé un protocole connu sous le nom d'</a:t>
            </a:r>
            <a:r>
              <a:rPr lang="fr-FR" b="0" i="0" u="none" strike="noStrike" dirty="0" err="1">
                <a:effectLst/>
                <a:latin typeface="-apple-system-font"/>
              </a:rPr>
              <a:t>IgA-seq</a:t>
            </a:r>
            <a:r>
              <a:rPr lang="fr-FR" b="0" i="0" u="none" strike="noStrike" dirty="0">
                <a:effectLst/>
                <a:latin typeface="-apple-system-font"/>
              </a:rPr>
              <a:t>. Pour ce faire, nous avons utilisé une cohorte de 30 patients témoins et 28 patients atteints du CIS, appariés sur la base du sexe et de l'âge. Des échantillons fécaux ont été prélevés sur les patients, après quoi l'ADN microbien a été extrait et purifié et, à l'aide d'un ciblage d'anticorps, les microbes liés aux </a:t>
            </a:r>
            <a:r>
              <a:rPr lang="fr-FR" b="0" i="0" u="none" strike="noStrike" dirty="0" err="1">
                <a:effectLst/>
                <a:latin typeface="-apple-system-font"/>
              </a:rPr>
              <a:t>IgA</a:t>
            </a:r>
            <a:r>
              <a:rPr lang="fr-FR" b="0" i="0" u="none" strike="noStrike" dirty="0">
                <a:effectLst/>
                <a:latin typeface="-apple-system-font"/>
              </a:rPr>
              <a:t> et les microbes libres </a:t>
            </a:r>
            <a:r>
              <a:rPr lang="fr-FR" b="0" i="0" u="none" strike="noStrike" dirty="0" err="1">
                <a:effectLst/>
                <a:latin typeface="-apple-system-font"/>
              </a:rPr>
              <a:t>d'IgA</a:t>
            </a:r>
            <a:r>
              <a:rPr lang="fr-FR" b="0" i="0" u="none" strike="noStrike" dirty="0">
                <a:effectLst/>
                <a:latin typeface="-apple-system-font"/>
              </a:rPr>
              <a:t> ont été triés à l'aide d'un cytomètre de flux et les deux populations ont été séquencées à l'aide du séquençage </a:t>
            </a:r>
            <a:r>
              <a:rPr lang="fr-FR" b="0" i="0" u="none" strike="noStrike" dirty="0" err="1">
                <a:effectLst/>
                <a:latin typeface="-apple-system-font"/>
              </a:rPr>
              <a:t>shotgun</a:t>
            </a:r>
            <a:r>
              <a:rPr lang="fr-FR" b="0" i="0" u="none" strike="noStrike" dirty="0">
                <a:effectLst/>
                <a:latin typeface="-apple-system-font"/>
              </a:rPr>
              <a:t>, qui permet de séquencer la longueur totale du génome des microbes. Nous avons ensuite récupéré les données de séquençage et procédé à une affectation taxonomique à l'aide d'un outil </a:t>
            </a:r>
            <a:r>
              <a:rPr lang="fr-FR" b="0" i="0" u="none" strike="noStrike" dirty="0" err="1">
                <a:effectLst/>
                <a:latin typeface="-apple-system-font"/>
              </a:rPr>
              <a:t>bioinformatique</a:t>
            </a:r>
            <a:r>
              <a:rPr lang="fr-FR" b="0" i="0" u="none" strike="noStrike" dirty="0">
                <a:effectLst/>
                <a:latin typeface="-apple-system-font"/>
              </a:rPr>
              <a:t> appelé </a:t>
            </a:r>
            <a:r>
              <a:rPr lang="fr-FR" b="0" i="0" u="none" strike="noStrike" dirty="0" err="1">
                <a:effectLst/>
                <a:latin typeface="-apple-system-font"/>
              </a:rPr>
              <a:t>Metaphlan</a:t>
            </a:r>
            <a:r>
              <a:rPr lang="fr-FR" b="0" i="0" u="none" strike="noStrike" dirty="0">
                <a:effectLst/>
                <a:latin typeface="-apple-system-font"/>
              </a:rPr>
              <a:t>, ce qui nous a permis d'étudier la diversité générale et les profils d'abondance des microbes au fur et à mesure que nous les analysions.</a:t>
            </a:r>
          </a:p>
          <a:p>
            <a:endParaRPr lang="fr-FR" b="0" i="0" u="none" strike="noStrike" dirty="0">
              <a:effectLst/>
              <a:latin typeface="-apple-system-font"/>
            </a:endParaRPr>
          </a:p>
          <a:p>
            <a:r>
              <a:rPr lang="fr-FR" dirty="0"/>
              <a:t>De plus, grâce au séquençage par </a:t>
            </a:r>
            <a:r>
              <a:rPr lang="fr-FR" dirty="0" err="1"/>
              <a:t>shotgun</a:t>
            </a:r>
            <a:r>
              <a:rPr lang="fr-FR" dirty="0"/>
              <a:t> qui a permis d'obtenir une plus grande résolution des génomes, nous avons pu étudier les espèces bactériennes au niveau de la souche, ce qui est rarement fait dans le contexte de l'analyse.</a:t>
            </a:r>
          </a:p>
        </p:txBody>
      </p:sp>
      <p:sp>
        <p:nvSpPr>
          <p:cNvPr id="4" name="Espace réservé du numéro de diapositive 3"/>
          <p:cNvSpPr>
            <a:spLocks noGrp="1"/>
          </p:cNvSpPr>
          <p:nvPr>
            <p:ph type="sldNum" sz="quarter" idx="10"/>
          </p:nvPr>
        </p:nvSpPr>
        <p:spPr/>
        <p:txBody>
          <a:bodyPr/>
          <a:lstStyle/>
          <a:p>
            <a:fld id="{66E88EF0-7947-4337-807B-61C610375A9F}" type="slidenum">
              <a:rPr lang="fr-FR" smtClean="0"/>
              <a:t>4</a:t>
            </a:fld>
            <a:endParaRPr lang="fr-FR"/>
          </a:p>
        </p:txBody>
      </p:sp>
    </p:spTree>
    <p:extLst>
      <p:ext uri="{BB962C8B-B14F-4D97-AF65-F5344CB8AC3E}">
        <p14:creationId xmlns:p14="http://schemas.microsoft.com/office/powerpoint/2010/main" val="2968680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diversité alpha : richesse à l'échelle locale (station, maille, quadrat...);</a:t>
            </a:r>
            <a:br>
              <a:rPr lang="fr-FR" dirty="0"/>
            </a:br>
            <a:r>
              <a:rPr lang="fr-FR" dirty="0"/>
              <a:t>- diversité bêta : mesure de différence de composition entre plusieurs unités</a:t>
            </a:r>
          </a:p>
          <a:p>
            <a:r>
              <a:rPr lang="fr-FR" dirty="0"/>
              <a:t>Après avoir calculé la diversité alpha à l'aide de l'indice de Shannon, nous avons observé qu'il n'y a pas de différence significative dans la diversité alpha des deux groupes, mais au niveau de la diversité bêta, nous avons vu que la composition des bactéries dans les deux conditions est significativement différente, comme le montre ce graphique </a:t>
            </a:r>
            <a:r>
              <a:rPr lang="fr-FR" dirty="0" err="1"/>
              <a:t>PcOa</a:t>
            </a:r>
            <a:r>
              <a:rPr lang="fr-FR" dirty="0"/>
              <a:t>. Cette différence dans la composition bactérienne nous a amenés à étudier les différences d'abondance des bactéries présentes dans les échantillons du contrôle et du CIS. Pour ce faire, nous avons déterminé l'abondance relative moyenne des bactéries liées à </a:t>
            </a:r>
            <a:r>
              <a:rPr lang="fr-FR" dirty="0" err="1"/>
              <a:t>l'IgA</a:t>
            </a:r>
            <a:r>
              <a:rPr lang="fr-FR" dirty="0"/>
              <a:t> et de celles qui ne le sont pas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ADD5B50B-087D-4BEF-85FE-5F6FCE30651A}" type="slidenum">
              <a:rPr lang="fr-FR" smtClean="0"/>
              <a:t>5</a:t>
            </a:fld>
            <a:endParaRPr lang="fr-FR"/>
          </a:p>
        </p:txBody>
      </p:sp>
    </p:spTree>
    <p:extLst>
      <p:ext uri="{BB962C8B-B14F-4D97-AF65-F5344CB8AC3E}">
        <p14:creationId xmlns:p14="http://schemas.microsoft.com/office/powerpoint/2010/main" val="3002895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Cette différence dans la composition bactérienne nous a amenés à étudier les différences d'abondance des bactéries présentes dans les échantillons du contrôle et du CIS. Pour ce faire, nous avons déterminé l'abondance relative moyenne des bactéries liées à </a:t>
            </a:r>
            <a:r>
              <a:rPr lang="fr-FR" dirty="0" err="1"/>
              <a:t>l'IgA</a:t>
            </a:r>
            <a:r>
              <a:rPr lang="fr-FR" dirty="0"/>
              <a:t> et de celles qui ne le sont pas</a:t>
            </a:r>
          </a:p>
          <a:p>
            <a:r>
              <a:rPr lang="fr-FR" dirty="0"/>
              <a:t>Nous présentons ici les dix bactéries les plus abondantes dans les deux groupes.</a:t>
            </a:r>
          </a:p>
          <a:p>
            <a:r>
              <a:rPr lang="fr-FR" dirty="0"/>
              <a:t>Comme vous pouvez le voir, nous avons observé que </a:t>
            </a:r>
            <a:r>
              <a:rPr lang="fr-FR" dirty="0" err="1"/>
              <a:t>Coprococcus</a:t>
            </a:r>
            <a:r>
              <a:rPr lang="fr-FR" dirty="0"/>
              <a:t> </a:t>
            </a:r>
            <a:r>
              <a:rPr lang="fr-FR" dirty="0" err="1"/>
              <a:t>comes</a:t>
            </a:r>
            <a:r>
              <a:rPr lang="fr-FR" dirty="0"/>
              <a:t> était la bactérie </a:t>
            </a:r>
            <a:r>
              <a:rPr lang="fr-FR" dirty="0" err="1"/>
              <a:t>IgA</a:t>
            </a:r>
            <a:r>
              <a:rPr lang="fr-FR" dirty="0"/>
              <a:t>+ la plus abondante dans les deux états, mais qu'elle était légèrement plus abondante dans l'état CIS, ce qui a validé l'analyse précédente effectuée au laboratoire qui a mis en évidence le fait qu'il s'agissait d'une cible privilégiée pour </a:t>
            </a:r>
            <a:r>
              <a:rPr lang="fr-FR" dirty="0" err="1"/>
              <a:t>l'IgA</a:t>
            </a:r>
            <a:r>
              <a:rPr lang="fr-FR" dirty="0"/>
              <a:t>.</a:t>
            </a:r>
          </a:p>
          <a:p>
            <a:r>
              <a:rPr lang="fr-FR" dirty="0"/>
              <a:t>Nous avons également observé que </a:t>
            </a:r>
            <a:r>
              <a:rPr lang="fr-FR" dirty="0" err="1"/>
              <a:t>B.bifidum</a:t>
            </a:r>
            <a:r>
              <a:rPr lang="fr-FR" dirty="0"/>
              <a:t> était plus abondant dans les états pathologiques et que </a:t>
            </a:r>
            <a:r>
              <a:rPr lang="fr-FR" dirty="0" err="1"/>
              <a:t>F.prausnitzii</a:t>
            </a:r>
            <a:r>
              <a:rPr lang="fr-FR" dirty="0"/>
              <a:t>, dont on dit qu'il est très abondant chez tous les êtres humains, était moins abondant dans les états CIS.</a:t>
            </a:r>
          </a:p>
        </p:txBody>
      </p:sp>
      <p:sp>
        <p:nvSpPr>
          <p:cNvPr id="4" name="Espace réservé du numéro de diapositive 3"/>
          <p:cNvSpPr>
            <a:spLocks noGrp="1"/>
          </p:cNvSpPr>
          <p:nvPr>
            <p:ph type="sldNum" sz="quarter" idx="5"/>
          </p:nvPr>
        </p:nvSpPr>
        <p:spPr/>
        <p:txBody>
          <a:bodyPr/>
          <a:lstStyle/>
          <a:p>
            <a:fld id="{ADD5B50B-087D-4BEF-85FE-5F6FCE30651A}" type="slidenum">
              <a:rPr lang="fr-FR" smtClean="0"/>
              <a:t>6</a:t>
            </a:fld>
            <a:endParaRPr lang="fr-FR"/>
          </a:p>
        </p:txBody>
      </p:sp>
    </p:spTree>
    <p:extLst>
      <p:ext uri="{BB962C8B-B14F-4D97-AF65-F5344CB8AC3E}">
        <p14:creationId xmlns:p14="http://schemas.microsoft.com/office/powerpoint/2010/main" val="814119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nous sommes demandé s'il était possible de déterminer la probabilité que les </a:t>
            </a:r>
            <a:r>
              <a:rPr lang="fr-FR" dirty="0" err="1"/>
              <a:t>IgA</a:t>
            </a:r>
            <a:r>
              <a:rPr lang="fr-FR" dirty="0"/>
              <a:t> se lient à une bactérie spécifique et si cette probabilité changeait en fonction de la maladie.</a:t>
            </a:r>
          </a:p>
          <a:p>
            <a:endParaRPr lang="fr-FR" dirty="0"/>
          </a:p>
          <a:p>
            <a:r>
              <a:rPr lang="fr-FR" dirty="0"/>
              <a:t>Pour cela, on a utilisé des fonctions de calcul des indices utilisés pour évaluer la liaison des immunoglobulines A (</a:t>
            </a:r>
            <a:r>
              <a:rPr lang="fr-FR" dirty="0" err="1"/>
              <a:t>IgA</a:t>
            </a:r>
            <a:r>
              <a:rPr lang="fr-FR" dirty="0"/>
              <a:t>) aux </a:t>
            </a:r>
            <a:r>
              <a:rPr lang="fr-FR" dirty="0" err="1"/>
              <a:t>bacteria</a:t>
            </a:r>
            <a:r>
              <a:rPr lang="fr-FR" dirty="0"/>
              <a:t> dans les expériences de séquençage </a:t>
            </a:r>
            <a:r>
              <a:rPr lang="fr-FR" dirty="0" err="1"/>
              <a:t>IgA</a:t>
            </a:r>
            <a:r>
              <a:rPr lang="fr-FR" dirty="0"/>
              <a:t> (</a:t>
            </a:r>
            <a:r>
              <a:rPr lang="fr-FR" dirty="0" err="1"/>
              <a:t>IgA</a:t>
            </a:r>
            <a:r>
              <a:rPr lang="fr-FR" dirty="0"/>
              <a:t>-Seq), notamment le </a:t>
            </a:r>
            <a:r>
              <a:rPr lang="fr-FR" dirty="0" err="1"/>
              <a:t>probability</a:t>
            </a:r>
            <a:r>
              <a:rPr lang="fr-FR" dirty="0"/>
              <a:t> ratio qui tient compte de l'abondance des bactéries liées aux </a:t>
            </a:r>
            <a:r>
              <a:rPr lang="fr-FR" dirty="0" err="1"/>
              <a:t>IgA</a:t>
            </a:r>
            <a:r>
              <a:rPr lang="fr-FR" dirty="0"/>
              <a:t> ainsi que de la taille de la fraction des bactéries dans l'ensemble de l'échantillon. Un score de probabilité supérieur à 0 signifie que la bactérie est susceptible d'être liée à </a:t>
            </a:r>
            <a:r>
              <a:rPr lang="fr-FR" dirty="0" err="1"/>
              <a:t>l'IgA</a:t>
            </a:r>
            <a:r>
              <a:rPr lang="fr-FR" dirty="0"/>
              <a:t> et un score inférieur à 0 signifie qu'il y a moins de chances qu'elle soit liée à </a:t>
            </a:r>
            <a:r>
              <a:rPr lang="fr-FR" dirty="0" err="1"/>
              <a:t>l'IgA</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ADD5B50B-087D-4BEF-85FE-5F6FCE30651A}" type="slidenum">
              <a:rPr lang="fr-FR" smtClean="0"/>
              <a:t>7</a:t>
            </a:fld>
            <a:endParaRPr lang="fr-FR"/>
          </a:p>
        </p:txBody>
      </p:sp>
    </p:spTree>
    <p:extLst>
      <p:ext uri="{BB962C8B-B14F-4D97-AF65-F5344CB8AC3E}">
        <p14:creationId xmlns:p14="http://schemas.microsoft.com/office/powerpoint/2010/main" val="241262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Au deuxième niveau d'analyse, nous avons cherché à savoir si l'interaction entre les bactéries était altérée chez les patients, ce qui pourrait indiquer une modification de la fonction bactérienne.</a:t>
            </a:r>
          </a:p>
          <a:p>
            <a:r>
              <a:rPr lang="fr-FR" dirty="0"/>
              <a:t>Pour ce faire, nous avons construit des réseaux d'interaction de </a:t>
            </a:r>
            <a:r>
              <a:rPr lang="fr-FR" dirty="0" err="1"/>
              <a:t>co</a:t>
            </a:r>
            <a:r>
              <a:rPr lang="fr-FR" dirty="0"/>
              <a:t>-abondance où, dans ce cas, les nœuds sont les bactéries et les arêtes sont les corrélations estimées. Les nœuds ont été colorés en fonction du groupe auquel ils appartiennent. Ici, nous pouvons voir qu'il y a plus de clusters de bactéries dans le CIS que dans le contrôle et, par exemple, dans ce groupe, il y a des bactéries spécifiques qui semblent être présentes ensemble dans les deux conditions.</a:t>
            </a:r>
          </a:p>
        </p:txBody>
      </p:sp>
      <p:sp>
        <p:nvSpPr>
          <p:cNvPr id="4" name="Espace réservé du numéro de diapositive 3"/>
          <p:cNvSpPr>
            <a:spLocks noGrp="1"/>
          </p:cNvSpPr>
          <p:nvPr>
            <p:ph type="sldNum" sz="quarter" idx="5"/>
          </p:nvPr>
        </p:nvSpPr>
        <p:spPr/>
        <p:txBody>
          <a:bodyPr/>
          <a:lstStyle/>
          <a:p>
            <a:fld id="{ADD5B50B-087D-4BEF-85FE-5F6FCE30651A}" type="slidenum">
              <a:rPr lang="fr-FR" smtClean="0"/>
              <a:t>8</a:t>
            </a:fld>
            <a:endParaRPr lang="fr-FR"/>
          </a:p>
        </p:txBody>
      </p:sp>
    </p:spTree>
    <p:extLst>
      <p:ext uri="{BB962C8B-B14F-4D97-AF65-F5344CB8AC3E}">
        <p14:creationId xmlns:p14="http://schemas.microsoft.com/office/powerpoint/2010/main" val="149796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souches peuvent présenter une grande diversité de séquences et une réorganisation des gènes, ce qui peut donner lieu à la formation d'un groupe de bactéries. Des études ont montré que le ciblage des Iga sur les bactéries peut non seulement être spécifique à une espèce ou présenter une réactivité croisée entre différentes espèces, mais aussi être spécifique à une souche.</a:t>
            </a:r>
          </a:p>
        </p:txBody>
      </p:sp>
      <p:sp>
        <p:nvSpPr>
          <p:cNvPr id="4" name="Espace réservé du numéro de diapositive 3"/>
          <p:cNvSpPr>
            <a:spLocks noGrp="1"/>
          </p:cNvSpPr>
          <p:nvPr>
            <p:ph type="sldNum" sz="quarter" idx="5"/>
          </p:nvPr>
        </p:nvSpPr>
        <p:spPr/>
        <p:txBody>
          <a:bodyPr/>
          <a:lstStyle/>
          <a:p>
            <a:fld id="{ADD5B50B-087D-4BEF-85FE-5F6FCE30651A}" type="slidenum">
              <a:rPr lang="fr-FR" smtClean="0"/>
              <a:t>9</a:t>
            </a:fld>
            <a:endParaRPr lang="fr-FR"/>
          </a:p>
        </p:txBody>
      </p:sp>
    </p:spTree>
    <p:extLst>
      <p:ext uri="{BB962C8B-B14F-4D97-AF65-F5344CB8AC3E}">
        <p14:creationId xmlns:p14="http://schemas.microsoft.com/office/powerpoint/2010/main" val="3351396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914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183753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37921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554646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1/10/24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280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55025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097280" y="2582335"/>
            <a:ext cx="4937760" cy="328676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217920" y="2582334"/>
            <a:ext cx="4937760" cy="328676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621560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023955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1/10/24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621266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1/10/24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64455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1/10/24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197301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1/10/24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‹N°›</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4921"/>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jpeg"/><Relationship Id="rId4" Type="http://schemas.openxmlformats.org/officeDocument/2006/relationships/image" Target="../media/image2.gif"/><Relationship Id="rId9" Type="http://schemas.openxmlformats.org/officeDocument/2006/relationships/image" Target="../media/image7.png"/><Relationship Id="rId14" Type="http://schemas.openxmlformats.org/officeDocument/2006/relationships/image" Target="../media/image12.jpe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7.jpg"/><Relationship Id="rId13" Type="http://schemas.openxmlformats.org/officeDocument/2006/relationships/image" Target="../media/image1.png"/><Relationship Id="rId3" Type="http://schemas.openxmlformats.org/officeDocument/2006/relationships/image" Target="../media/image42.png"/><Relationship Id="rId7" Type="http://schemas.openxmlformats.org/officeDocument/2006/relationships/image" Target="../media/image46.jp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152256" y="3615799"/>
            <a:ext cx="11887488" cy="2150728"/>
          </a:xfrm>
          <a:prstGeom prst="roundRect">
            <a:avLst/>
          </a:prstGeom>
          <a:solidFill>
            <a:schemeClr val="accent1">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txBox="1">
            <a:spLocks/>
          </p:cNvSpPr>
          <p:nvPr/>
        </p:nvSpPr>
        <p:spPr>
          <a:xfrm>
            <a:off x="19574" y="36470"/>
            <a:ext cx="4370292" cy="125057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fr-FR" sz="4100" dirty="0">
                <a:solidFill>
                  <a:schemeClr val="accent2">
                    <a:lumMod val="50000"/>
                  </a:schemeClr>
                </a:solidFill>
                <a:latin typeface="+mn-lt"/>
              </a:rPr>
              <a:t>FHU PaCeMM</a:t>
            </a:r>
            <a:br>
              <a:rPr lang="fr-FR" sz="4100" dirty="0">
                <a:solidFill>
                  <a:schemeClr val="accent2">
                    <a:lumMod val="50000"/>
                  </a:schemeClr>
                </a:solidFill>
                <a:latin typeface="+mn-lt"/>
              </a:rPr>
            </a:br>
            <a:r>
              <a:rPr lang="fr-FR" sz="1800" i="1" dirty="0">
                <a:solidFill>
                  <a:schemeClr val="accent2">
                    <a:lumMod val="50000"/>
                  </a:schemeClr>
                </a:solidFill>
                <a:latin typeface="+mn-lt"/>
              </a:rPr>
              <a:t>Fédération Hospitalo-Universitaire </a:t>
            </a:r>
          </a:p>
          <a:p>
            <a:r>
              <a:rPr lang="fr-FR" sz="1800" i="1" dirty="0">
                <a:solidFill>
                  <a:srgbClr val="00B0F0"/>
                </a:solidFill>
                <a:latin typeface="+mn-lt"/>
              </a:rPr>
              <a:t>Paris Center for Microbiome Medicine </a:t>
            </a:r>
          </a:p>
        </p:txBody>
      </p:sp>
      <p:sp>
        <p:nvSpPr>
          <p:cNvPr id="3" name="Sous-titre 2"/>
          <p:cNvSpPr txBox="1">
            <a:spLocks/>
          </p:cNvSpPr>
          <p:nvPr/>
        </p:nvSpPr>
        <p:spPr>
          <a:xfrm>
            <a:off x="-516139" y="3242201"/>
            <a:ext cx="12903909" cy="2482960"/>
          </a:xfrm>
          <a:prstGeom prst="rect">
            <a:avLst/>
          </a:prstGeom>
        </p:spPr>
        <p:txBody>
          <a:bodyPr>
            <a:normAutofit fontScale="5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endParaRPr lang="fr-FR" sz="6400" dirty="0">
              <a:solidFill>
                <a:schemeClr val="tx1"/>
              </a:solidFill>
            </a:endParaRPr>
          </a:p>
          <a:p>
            <a:pPr algn="ctr"/>
            <a:endParaRPr lang="fr-FR" sz="2100" dirty="0">
              <a:solidFill>
                <a:schemeClr val="tx1"/>
              </a:solidFill>
              <a:ea typeface="Calibri" panose="020F0502020204030204" pitchFamily="34" charset="0"/>
              <a:cs typeface="Times New Roman" panose="02020603050405020304" pitchFamily="18" charset="0"/>
            </a:endParaRPr>
          </a:p>
          <a:p>
            <a:pPr algn="ctr"/>
            <a:r>
              <a:rPr lang="fr-FR" sz="3800" dirty="0">
                <a:solidFill>
                  <a:schemeClr val="tx1">
                    <a:lumMod val="85000"/>
                    <a:lumOff val="15000"/>
                  </a:schemeClr>
                </a:solidFill>
                <a:ea typeface="Calibri" panose="020F0502020204030204" pitchFamily="34" charset="0"/>
                <a:cs typeface="Times New Roman" panose="02020603050405020304" pitchFamily="18" charset="0"/>
              </a:rPr>
              <a:t>Titre : Altération des interactions microbiome intestinal-immunité lors des premiers stades</a:t>
            </a:r>
          </a:p>
          <a:p>
            <a:pPr algn="ctr"/>
            <a:r>
              <a:rPr lang="fr-FR" sz="3800" dirty="0">
                <a:solidFill>
                  <a:schemeClr val="tx1">
                    <a:lumMod val="85000"/>
                    <a:lumOff val="15000"/>
                  </a:schemeClr>
                </a:solidFill>
                <a:ea typeface="Calibri" panose="020F0502020204030204" pitchFamily="34" charset="0"/>
                <a:cs typeface="Times New Roman" panose="02020603050405020304" pitchFamily="18" charset="0"/>
              </a:rPr>
              <a:t>de la sclérose en plaques</a:t>
            </a:r>
            <a:endParaRPr lang="fr-FR" sz="3800" dirty="0">
              <a:solidFill>
                <a:schemeClr val="tx1">
                  <a:lumMod val="65000"/>
                  <a:lumOff val="35000"/>
                </a:schemeClr>
              </a:solidFill>
              <a:ea typeface="Calibri" panose="020F0502020204030204" pitchFamily="34" charset="0"/>
              <a:cs typeface="Times New Roman" panose="02020603050405020304" pitchFamily="18" charset="0"/>
            </a:endParaRPr>
          </a:p>
          <a:p>
            <a:pPr algn="ctr"/>
            <a:r>
              <a:rPr lang="fr-FR" sz="3800" dirty="0">
                <a:solidFill>
                  <a:schemeClr val="tx1">
                    <a:lumMod val="85000"/>
                    <a:lumOff val="15000"/>
                  </a:schemeClr>
                </a:solidFill>
                <a:ea typeface="Calibri" panose="020F0502020204030204" pitchFamily="34" charset="0"/>
                <a:cs typeface="Times New Roman" panose="02020603050405020304" pitchFamily="18" charset="0"/>
              </a:rPr>
              <a:t>Intervenant : </a:t>
            </a:r>
            <a:r>
              <a:rPr lang="fr-FR" sz="3800" dirty="0" err="1">
                <a:solidFill>
                  <a:schemeClr val="tx1">
                    <a:lumMod val="85000"/>
                    <a:lumOff val="15000"/>
                  </a:schemeClr>
                </a:solidFill>
                <a:ea typeface="Calibri" panose="020F0502020204030204" pitchFamily="34" charset="0"/>
                <a:cs typeface="Times New Roman" panose="02020603050405020304" pitchFamily="18" charset="0"/>
              </a:rPr>
              <a:t>Simeon</a:t>
            </a:r>
            <a:r>
              <a:rPr lang="fr-FR" sz="3800" dirty="0">
                <a:solidFill>
                  <a:schemeClr val="tx1">
                    <a:lumMod val="85000"/>
                    <a:lumOff val="15000"/>
                  </a:schemeClr>
                </a:solidFill>
                <a:ea typeface="Calibri" panose="020F0502020204030204" pitchFamily="34" charset="0"/>
                <a:cs typeface="Times New Roman" panose="02020603050405020304" pitchFamily="18" charset="0"/>
              </a:rPr>
              <a:t> </a:t>
            </a:r>
            <a:r>
              <a:rPr lang="fr-FR" sz="3800" dirty="0" err="1">
                <a:solidFill>
                  <a:schemeClr val="tx1">
                    <a:lumMod val="85000"/>
                    <a:lumOff val="15000"/>
                  </a:schemeClr>
                </a:solidFill>
                <a:ea typeface="Calibri" panose="020F0502020204030204" pitchFamily="34" charset="0"/>
                <a:cs typeface="Times New Roman" panose="02020603050405020304" pitchFamily="18" charset="0"/>
              </a:rPr>
              <a:t>Nthuku</a:t>
            </a:r>
            <a:endParaRPr lang="fr-FR" sz="3800" dirty="0">
              <a:solidFill>
                <a:schemeClr val="tx1">
                  <a:lumMod val="85000"/>
                  <a:lumOff val="15000"/>
                </a:schemeClr>
              </a:solidFill>
              <a:ea typeface="Calibri" panose="020F0502020204030204" pitchFamily="34" charset="0"/>
              <a:cs typeface="Times New Roman" panose="02020603050405020304" pitchFamily="18" charset="0"/>
            </a:endParaRPr>
          </a:p>
          <a:p>
            <a:pPr algn="ctr"/>
            <a:r>
              <a:rPr lang="fr-FR" sz="3800" dirty="0">
                <a:solidFill>
                  <a:schemeClr val="tx1">
                    <a:lumMod val="85000"/>
                    <a:lumOff val="15000"/>
                  </a:schemeClr>
                </a:solidFill>
                <a:ea typeface="Calibri" panose="020F0502020204030204" pitchFamily="34" charset="0"/>
                <a:cs typeface="Times New Roman" panose="02020603050405020304" pitchFamily="18" charset="0"/>
              </a:rPr>
              <a:t>Equipe : </a:t>
            </a:r>
            <a:r>
              <a:rPr lang="fr-FR" sz="3800" dirty="0">
                <a:solidFill>
                  <a:schemeClr val="tx1">
                    <a:lumMod val="65000"/>
                    <a:lumOff val="35000"/>
                  </a:schemeClr>
                </a:solidFill>
                <a:ea typeface="Calibri" panose="020F0502020204030204" pitchFamily="34" charset="0"/>
                <a:cs typeface="Times New Roman" panose="02020603050405020304" pitchFamily="18" charset="0"/>
              </a:rPr>
              <a:t>INSERM U115 (Centre d’Immunologie et des Maladies Infectieuses)</a:t>
            </a:r>
          </a:p>
          <a:p>
            <a:pPr algn="ctr">
              <a:lnSpc>
                <a:spcPts val="1200"/>
              </a:lnSpc>
            </a:pPr>
            <a:endParaRPr lang="fr-FR" sz="1600" dirty="0">
              <a:solidFill>
                <a:schemeClr val="accent1">
                  <a:lumMod val="50000"/>
                </a:schemeClr>
              </a:solidFill>
            </a:endParaRPr>
          </a:p>
          <a:p>
            <a:pPr algn="ctr"/>
            <a:endParaRPr lang="fr-FR" sz="1600" i="1" dirty="0">
              <a:ea typeface="Calibri" panose="020F0502020204030204" pitchFamily="34" charset="0"/>
              <a:cs typeface="Calibri" panose="020F0502020204030204" pitchFamily="34" charset="0"/>
            </a:endParaRPr>
          </a:p>
          <a:p>
            <a:pPr algn="ctr"/>
            <a:endParaRPr lang="fr-FR" sz="19200" b="1" i="1" dirty="0">
              <a:solidFill>
                <a:schemeClr val="accent2">
                  <a:lumMod val="50000"/>
                </a:schemeClr>
              </a:solidFill>
            </a:endParaRPr>
          </a:p>
          <a:p>
            <a:pPr algn="ctr"/>
            <a:endParaRPr lang="fr-FR" sz="17600" b="1" i="1" dirty="0">
              <a:solidFill>
                <a:schemeClr val="tx1"/>
              </a:solidFill>
            </a:endParaRPr>
          </a:p>
        </p:txBody>
      </p:sp>
      <p:pic>
        <p:nvPicPr>
          <p:cNvPr id="4" name="Image 3">
            <a:extLst>
              <a:ext uri="{FF2B5EF4-FFF2-40B4-BE49-F238E27FC236}">
                <a16:creationId xmlns:a16="http://schemas.microsoft.com/office/drawing/2014/main" id="{58D234D2-6905-41F1-8817-E88C60D6505F}"/>
              </a:ext>
            </a:extLst>
          </p:cNvPr>
          <p:cNvPicPr>
            <a:picLocks noChangeAspect="1"/>
          </p:cNvPicPr>
          <p:nvPr/>
        </p:nvPicPr>
        <p:blipFill>
          <a:blip r:embed="rId3"/>
          <a:stretch>
            <a:fillRect/>
          </a:stretch>
        </p:blipFill>
        <p:spPr>
          <a:xfrm>
            <a:off x="10582697" y="100097"/>
            <a:ext cx="1521112" cy="1371600"/>
          </a:xfrm>
          <a:prstGeom prst="rect">
            <a:avLst/>
          </a:prstGeom>
        </p:spPr>
      </p:pic>
      <p:sp>
        <p:nvSpPr>
          <p:cNvPr id="7" name="Rectangle 6"/>
          <p:cNvSpPr/>
          <p:nvPr/>
        </p:nvSpPr>
        <p:spPr>
          <a:xfrm>
            <a:off x="1" y="11119945"/>
            <a:ext cx="16256000" cy="5885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p:cNvGrpSpPr/>
          <p:nvPr/>
        </p:nvGrpSpPr>
        <p:grpSpPr>
          <a:xfrm>
            <a:off x="0" y="6383707"/>
            <a:ext cx="12192000" cy="395463"/>
            <a:chOff x="0" y="3935738"/>
            <a:chExt cx="12192000" cy="660480"/>
          </a:xfrm>
        </p:grpSpPr>
        <p:sp>
          <p:nvSpPr>
            <p:cNvPr id="11" name="Rectangle 10">
              <a:extLst>
                <a:ext uri="{FF2B5EF4-FFF2-40B4-BE49-F238E27FC236}">
                  <a16:creationId xmlns:a16="http://schemas.microsoft.com/office/drawing/2014/main" id="{9123B8AA-6166-C187-3DD6-3B4268965344}"/>
                </a:ext>
              </a:extLst>
            </p:cNvPr>
            <p:cNvSpPr/>
            <p:nvPr/>
          </p:nvSpPr>
          <p:spPr>
            <a:xfrm>
              <a:off x="0" y="3935738"/>
              <a:ext cx="12192000" cy="6604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a:extLst>
                <a:ext uri="{FF2B5EF4-FFF2-40B4-BE49-F238E27FC236}">
                  <a16:creationId xmlns:a16="http://schemas.microsoft.com/office/drawing/2014/main" id="{11E2EB43-5A2F-0049-674A-A336DE44CFD2}"/>
                </a:ext>
              </a:extLst>
            </p:cNvPr>
            <p:cNvGrpSpPr/>
            <p:nvPr/>
          </p:nvGrpSpPr>
          <p:grpSpPr>
            <a:xfrm>
              <a:off x="76199" y="3935738"/>
              <a:ext cx="12072891" cy="660480"/>
              <a:chOff x="74341" y="3077364"/>
              <a:chExt cx="11850362" cy="600406"/>
            </a:xfrm>
          </p:grpSpPr>
          <p:pic>
            <p:nvPicPr>
              <p:cNvPr id="13" name="Image 12" descr="Fichier:Logo AP-Hôpitaux de Paris.gif — Wikipédia">
                <a:extLst>
                  <a:ext uri="{FF2B5EF4-FFF2-40B4-BE49-F238E27FC236}">
                    <a16:creationId xmlns:a16="http://schemas.microsoft.com/office/drawing/2014/main" id="{69720CF0-8A4C-4D6C-9BA7-9B6D2E0DAA2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341" y="3084574"/>
                <a:ext cx="2014773" cy="593196"/>
              </a:xfrm>
              <a:prstGeom prst="rect">
                <a:avLst/>
              </a:prstGeom>
              <a:solidFill>
                <a:schemeClr val="bg1"/>
              </a:solidFill>
            </p:spPr>
          </p:pic>
          <p:pic>
            <p:nvPicPr>
              <p:cNvPr id="14" name="Picture 2" descr="Le nouveau logo « Sorbonne Université » mise sur son ...">
                <a:extLst>
                  <a:ext uri="{FF2B5EF4-FFF2-40B4-BE49-F238E27FC236}">
                    <a16:creationId xmlns:a16="http://schemas.microsoft.com/office/drawing/2014/main" id="{3AF98F01-19E6-B0D4-1D0E-F77DF7B0D9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3905" y="3084573"/>
                <a:ext cx="877074" cy="593197"/>
              </a:xfrm>
              <a:prstGeom prst="rect">
                <a:avLst/>
              </a:prstGeom>
              <a:solidFill>
                <a:schemeClr val="bg1"/>
              </a:solidFill>
              <a:ln w="9525">
                <a:solidFill>
                  <a:srgbClr val="FFFFFF"/>
                </a:solidFill>
                <a:miter lim="800000"/>
                <a:headEnd/>
                <a:tailEnd/>
              </a:ln>
            </p:spPr>
          </p:pic>
          <p:pic>
            <p:nvPicPr>
              <p:cNvPr id="15" name="Picture 14" descr="Recrutements INRAE - École doctorale Entreprise, économie ...">
                <a:extLst>
                  <a:ext uri="{FF2B5EF4-FFF2-40B4-BE49-F238E27FC236}">
                    <a16:creationId xmlns:a16="http://schemas.microsoft.com/office/drawing/2014/main" id="{FB7DA5C1-B619-DBE6-B06D-4FAA0F2FD2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5387" y="3084573"/>
                <a:ext cx="909006" cy="593197"/>
              </a:xfrm>
              <a:prstGeom prst="rect">
                <a:avLst/>
              </a:prstGeom>
              <a:solidFill>
                <a:schemeClr val="bg1"/>
              </a:solidFill>
              <a:ln w="9525">
                <a:solidFill>
                  <a:srgbClr val="FFFFFF"/>
                </a:solidFill>
                <a:miter lim="800000"/>
                <a:headEnd/>
                <a:tailEnd/>
              </a:ln>
            </p:spPr>
          </p:pic>
          <p:pic>
            <p:nvPicPr>
              <p:cNvPr id="16" name="Picture 16" descr="Fichier:CEA logo nouveau.svg">
                <a:extLst>
                  <a:ext uri="{FF2B5EF4-FFF2-40B4-BE49-F238E27FC236}">
                    <a16:creationId xmlns:a16="http://schemas.microsoft.com/office/drawing/2014/main" id="{C677CC8F-9490-2C78-A69C-042EBDFF9F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8597" y="3084573"/>
                <a:ext cx="740828" cy="593197"/>
              </a:xfrm>
              <a:prstGeom prst="rect">
                <a:avLst/>
              </a:prstGeom>
              <a:solidFill>
                <a:schemeClr val="bg1"/>
              </a:solidFill>
              <a:ln w="9525">
                <a:solidFill>
                  <a:srgbClr val="FFFFFF"/>
                </a:solidFill>
                <a:miter lim="800000"/>
                <a:headEnd/>
                <a:tailEnd/>
              </a:ln>
            </p:spPr>
          </p:pic>
          <p:pic>
            <p:nvPicPr>
              <p:cNvPr id="17" name="Picture 20" descr="Logos de l'Université Paris-Saclay | Université Paris-Saclay">
                <a:extLst>
                  <a:ext uri="{FF2B5EF4-FFF2-40B4-BE49-F238E27FC236}">
                    <a16:creationId xmlns:a16="http://schemas.microsoft.com/office/drawing/2014/main" id="{80DC5A50-D301-B018-9521-0B4FBD7987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54240" y="3077364"/>
                <a:ext cx="1030352" cy="600406"/>
              </a:xfrm>
              <a:prstGeom prst="rect">
                <a:avLst/>
              </a:prstGeom>
              <a:solidFill>
                <a:schemeClr val="bg1"/>
              </a:solidFill>
              <a:ln w="9525">
                <a:solidFill>
                  <a:srgbClr val="FFFFFF"/>
                </a:solidFill>
                <a:miter lim="800000"/>
                <a:headEnd/>
                <a:tailEnd/>
              </a:ln>
            </p:spPr>
          </p:pic>
          <p:pic>
            <p:nvPicPr>
              <p:cNvPr id="18" name="Picture 30" descr="DIAL – Site DIAL (équipe de l'unité de recherche LEDa)">
                <a:extLst>
                  <a:ext uri="{FF2B5EF4-FFF2-40B4-BE49-F238E27FC236}">
                    <a16:creationId xmlns:a16="http://schemas.microsoft.com/office/drawing/2014/main" id="{C5E8F827-C45B-3F63-6FA9-EA6C1C3214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22525" y="3077364"/>
                <a:ext cx="725055" cy="593196"/>
              </a:xfrm>
              <a:prstGeom prst="rect">
                <a:avLst/>
              </a:prstGeom>
              <a:solidFill>
                <a:schemeClr val="bg1"/>
              </a:solidFill>
              <a:ln w="9525">
                <a:solidFill>
                  <a:srgbClr val="FFFFFF"/>
                </a:solidFill>
                <a:miter lim="800000"/>
                <a:headEnd/>
                <a:tailEnd/>
              </a:ln>
            </p:spPr>
          </p:pic>
          <p:pic>
            <p:nvPicPr>
              <p:cNvPr id="19" name="Picture 32" descr="LIP6 - Sorbonne Université on Twitter: &quot;Formal opening of ...">
                <a:extLst>
                  <a:ext uri="{FF2B5EF4-FFF2-40B4-BE49-F238E27FC236}">
                    <a16:creationId xmlns:a16="http://schemas.microsoft.com/office/drawing/2014/main" id="{8F7790A6-0E32-9242-2A8B-B51D737E38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5765" y="3084573"/>
                <a:ext cx="680451" cy="593197"/>
              </a:xfrm>
              <a:prstGeom prst="rect">
                <a:avLst/>
              </a:prstGeom>
              <a:solidFill>
                <a:schemeClr val="bg1"/>
              </a:solidFill>
              <a:ln w="9525">
                <a:solidFill>
                  <a:srgbClr val="FFFFFF"/>
                </a:solidFill>
                <a:miter lim="800000"/>
                <a:headEnd/>
                <a:tailEnd/>
              </a:ln>
            </p:spPr>
          </p:pic>
          <p:pic>
            <p:nvPicPr>
              <p:cNvPr id="20" name="Picture 34" descr="Institut Curie | Paris">
                <a:extLst>
                  <a:ext uri="{FF2B5EF4-FFF2-40B4-BE49-F238E27FC236}">
                    <a16:creationId xmlns:a16="http://schemas.microsoft.com/office/drawing/2014/main" id="{60B68820-B6EB-6128-40C4-F5EF7627C2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29575" y="3077364"/>
                <a:ext cx="995128" cy="593196"/>
              </a:xfrm>
              <a:prstGeom prst="rect">
                <a:avLst/>
              </a:prstGeom>
              <a:solidFill>
                <a:schemeClr val="bg1"/>
              </a:solidFill>
              <a:ln w="9525">
                <a:solidFill>
                  <a:srgbClr val="FFFFFF"/>
                </a:solidFill>
                <a:miter lim="800000"/>
                <a:headEnd/>
                <a:tailEnd/>
              </a:ln>
            </p:spPr>
          </p:pic>
          <p:pic>
            <p:nvPicPr>
              <p:cNvPr id="21" name="Picture 36" descr="Appellation, logo et charte graphique : tout ce qu'il faut ...">
                <a:extLst>
                  <a:ext uri="{FF2B5EF4-FFF2-40B4-BE49-F238E27FC236}">
                    <a16:creationId xmlns:a16="http://schemas.microsoft.com/office/drawing/2014/main" id="{3AB17D0C-55FD-63AA-E143-E74517CED2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23301" y="3077364"/>
                <a:ext cx="1030352" cy="600406"/>
              </a:xfrm>
              <a:prstGeom prst="rect">
                <a:avLst/>
              </a:prstGeom>
              <a:solidFill>
                <a:schemeClr val="bg1"/>
              </a:solidFill>
              <a:ln w="9525">
                <a:solidFill>
                  <a:srgbClr val="FFFFFF"/>
                </a:solidFill>
                <a:miter lim="800000"/>
                <a:headEnd/>
                <a:tailEnd/>
              </a:ln>
            </p:spPr>
          </p:pic>
          <p:pic>
            <p:nvPicPr>
              <p:cNvPr id="22" name="Picture 4" descr="INSERM | GHU Paris psychiatrie &amp; neurosciences">
                <a:extLst>
                  <a:ext uri="{FF2B5EF4-FFF2-40B4-BE49-F238E27FC236}">
                    <a16:creationId xmlns:a16="http://schemas.microsoft.com/office/drawing/2014/main" id="{8A91295B-A5C3-9C49-F453-3C2BBB2F913E}"/>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2166597" y="3095603"/>
                <a:ext cx="1274084" cy="582167"/>
              </a:xfrm>
              <a:prstGeom prst="rect">
                <a:avLst/>
              </a:prstGeom>
              <a:solidFill>
                <a:schemeClr val="bg1"/>
              </a:solidFill>
              <a:ln w="9525">
                <a:solidFill>
                  <a:srgbClr val="FFFFFF"/>
                </a:solidFill>
                <a:miter lim="800000"/>
                <a:headEnd/>
                <a:tailEnd/>
              </a:ln>
            </p:spPr>
          </p:pic>
          <p:pic>
            <p:nvPicPr>
              <p:cNvPr id="23" name="Picture 6" descr="Accueil - Interactions des Bactéries Commensales et ...">
                <a:extLst>
                  <a:ext uri="{FF2B5EF4-FFF2-40B4-BE49-F238E27FC236}">
                    <a16:creationId xmlns:a16="http://schemas.microsoft.com/office/drawing/2014/main" id="{AA23861F-8DE1-46C3-2BAD-2A834D64F7EA}"/>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5086741" y="3084573"/>
                <a:ext cx="740828" cy="593197"/>
              </a:xfrm>
              <a:prstGeom prst="rect">
                <a:avLst/>
              </a:prstGeom>
              <a:solidFill>
                <a:schemeClr val="bg1"/>
              </a:solidFill>
              <a:ln w="9525">
                <a:solidFill>
                  <a:srgbClr val="FFFFFF"/>
                </a:solidFill>
                <a:miter lim="800000"/>
                <a:headEnd/>
                <a:tailEnd/>
              </a:ln>
            </p:spPr>
          </p:pic>
          <p:pic>
            <p:nvPicPr>
              <p:cNvPr id="24" name="Picture 8" descr="Microbiote intestinal et prévention | Adebiotech">
                <a:extLst>
                  <a:ext uri="{FF2B5EF4-FFF2-40B4-BE49-F238E27FC236}">
                    <a16:creationId xmlns:a16="http://schemas.microsoft.com/office/drawing/2014/main" id="{9522E839-3D6F-25F8-F7A9-070868DCF158}"/>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5825953" y="3084573"/>
                <a:ext cx="832608" cy="593197"/>
              </a:xfrm>
              <a:prstGeom prst="rect">
                <a:avLst/>
              </a:prstGeom>
              <a:solidFill>
                <a:schemeClr val="bg1"/>
              </a:solidFill>
              <a:ln w="9525">
                <a:solidFill>
                  <a:srgbClr val="FFFFFF"/>
                </a:solidFill>
                <a:miter lim="800000"/>
                <a:headEnd/>
                <a:tailEnd/>
              </a:ln>
            </p:spPr>
          </p:pic>
        </p:grpSp>
      </p:grpSp>
      <p:sp>
        <p:nvSpPr>
          <p:cNvPr id="5" name="Rectangle 4"/>
          <p:cNvSpPr/>
          <p:nvPr/>
        </p:nvSpPr>
        <p:spPr>
          <a:xfrm>
            <a:off x="2349431" y="837174"/>
            <a:ext cx="7426958" cy="2462213"/>
          </a:xfrm>
          <a:prstGeom prst="rect">
            <a:avLst/>
          </a:prstGeom>
        </p:spPr>
        <p:txBody>
          <a:bodyPr wrap="square">
            <a:spAutoFit/>
          </a:bodyPr>
          <a:lstStyle/>
          <a:p>
            <a:pPr algn="ctr"/>
            <a:r>
              <a:rPr lang="fr-FR" sz="3200" b="1" dirty="0"/>
              <a:t>2</a:t>
            </a:r>
            <a:r>
              <a:rPr lang="fr-FR" sz="3200" b="1" baseline="30000" dirty="0"/>
              <a:t>ème</a:t>
            </a:r>
            <a:r>
              <a:rPr lang="fr-FR" sz="3200" dirty="0"/>
              <a:t> Séminaire des </a:t>
            </a:r>
          </a:p>
          <a:p>
            <a:pPr algn="ctr"/>
            <a:r>
              <a:rPr lang="fr-FR" sz="3200" b="1" dirty="0"/>
              <a:t>Doctorants &amp; Post-doctorants </a:t>
            </a:r>
            <a:r>
              <a:rPr lang="fr-FR" sz="3200" dirty="0"/>
              <a:t>De la FHU</a:t>
            </a:r>
          </a:p>
          <a:p>
            <a:pPr algn="ctr"/>
            <a:endParaRPr lang="fr-FR" sz="3200" dirty="0"/>
          </a:p>
          <a:p>
            <a:pPr algn="ctr"/>
            <a:r>
              <a:rPr lang="fr-FR" sz="2400" dirty="0">
                <a:solidFill>
                  <a:srgbClr val="0070C0"/>
                </a:solidFill>
              </a:rPr>
              <a:t>Mardi 16 janvier 2024 </a:t>
            </a:r>
          </a:p>
          <a:p>
            <a:pPr algn="ctr"/>
            <a:r>
              <a:rPr lang="fr-FR" dirty="0">
                <a:solidFill>
                  <a:srgbClr val="0070C0"/>
                </a:solidFill>
              </a:rPr>
              <a:t>11h30 à 11h45</a:t>
            </a:r>
          </a:p>
          <a:p>
            <a:pPr algn="ctr"/>
            <a:r>
              <a:rPr lang="fr-FR" sz="1600" i="1" dirty="0">
                <a:solidFill>
                  <a:schemeClr val="tx1">
                    <a:lumMod val="50000"/>
                    <a:lumOff val="50000"/>
                  </a:schemeClr>
                </a:solidFill>
              </a:rPr>
              <a:t>Siège APHP - Hôpital Saint-Antoine, Paris</a:t>
            </a:r>
          </a:p>
        </p:txBody>
      </p:sp>
    </p:spTree>
    <p:extLst>
      <p:ext uri="{BB962C8B-B14F-4D97-AF65-F5344CB8AC3E}">
        <p14:creationId xmlns:p14="http://schemas.microsoft.com/office/powerpoint/2010/main" val="2450532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317F82E-F03B-6584-64F8-23630DF72880}"/>
              </a:ext>
            </a:extLst>
          </p:cNvPr>
          <p:cNvPicPr>
            <a:picLocks noChangeAspect="1"/>
          </p:cNvPicPr>
          <p:nvPr/>
        </p:nvPicPr>
        <p:blipFill rotWithShape="1">
          <a:blip r:embed="rId3"/>
          <a:srcRect l="6119" t="8408" b="5964"/>
          <a:stretch/>
        </p:blipFill>
        <p:spPr>
          <a:xfrm>
            <a:off x="3464363" y="1018708"/>
            <a:ext cx="6225217" cy="3894587"/>
          </a:xfrm>
          <a:prstGeom prst="rect">
            <a:avLst/>
          </a:prstGeom>
        </p:spPr>
      </p:pic>
      <p:pic>
        <p:nvPicPr>
          <p:cNvPr id="5" name="Image 4">
            <a:extLst>
              <a:ext uri="{FF2B5EF4-FFF2-40B4-BE49-F238E27FC236}">
                <a16:creationId xmlns:a16="http://schemas.microsoft.com/office/drawing/2014/main" id="{090C9489-AEB8-AF13-2742-62E9B80B0234}"/>
              </a:ext>
            </a:extLst>
          </p:cNvPr>
          <p:cNvPicPr>
            <a:picLocks noChangeAspect="1"/>
          </p:cNvPicPr>
          <p:nvPr/>
        </p:nvPicPr>
        <p:blipFill rotWithShape="1">
          <a:blip r:embed="rId3"/>
          <a:srcRect l="60289" r="36645" b="91513"/>
          <a:stretch/>
        </p:blipFill>
        <p:spPr>
          <a:xfrm>
            <a:off x="6202778" y="5104124"/>
            <a:ext cx="509693" cy="967698"/>
          </a:xfrm>
          <a:prstGeom prst="rect">
            <a:avLst/>
          </a:prstGeom>
        </p:spPr>
      </p:pic>
      <p:sp>
        <p:nvSpPr>
          <p:cNvPr id="6" name="ZoneTexte 5">
            <a:extLst>
              <a:ext uri="{FF2B5EF4-FFF2-40B4-BE49-F238E27FC236}">
                <a16:creationId xmlns:a16="http://schemas.microsoft.com/office/drawing/2014/main" id="{DFBF0E2E-6DD7-3D40-A806-59012D6B708C}"/>
              </a:ext>
            </a:extLst>
          </p:cNvPr>
          <p:cNvSpPr txBox="1"/>
          <p:nvPr/>
        </p:nvSpPr>
        <p:spPr>
          <a:xfrm>
            <a:off x="4593813" y="4918062"/>
            <a:ext cx="1260088" cy="369332"/>
          </a:xfrm>
          <a:prstGeom prst="rect">
            <a:avLst/>
          </a:prstGeom>
          <a:noFill/>
        </p:spPr>
        <p:txBody>
          <a:bodyPr wrap="square" rtlCol="0">
            <a:spAutoFit/>
          </a:bodyPr>
          <a:lstStyle/>
          <a:p>
            <a:r>
              <a:rPr lang="fr-FR" dirty="0"/>
              <a:t>Control</a:t>
            </a:r>
          </a:p>
        </p:txBody>
      </p:sp>
      <p:sp>
        <p:nvSpPr>
          <p:cNvPr id="7" name="ZoneTexte 6">
            <a:extLst>
              <a:ext uri="{FF2B5EF4-FFF2-40B4-BE49-F238E27FC236}">
                <a16:creationId xmlns:a16="http://schemas.microsoft.com/office/drawing/2014/main" id="{C251B6AC-9248-B53A-6C51-03F7B6107EE2}"/>
              </a:ext>
            </a:extLst>
          </p:cNvPr>
          <p:cNvSpPr txBox="1"/>
          <p:nvPr/>
        </p:nvSpPr>
        <p:spPr>
          <a:xfrm>
            <a:off x="7703564" y="4920626"/>
            <a:ext cx="1260088" cy="369332"/>
          </a:xfrm>
          <a:prstGeom prst="rect">
            <a:avLst/>
          </a:prstGeom>
          <a:noFill/>
        </p:spPr>
        <p:txBody>
          <a:bodyPr wrap="square" rtlCol="0">
            <a:spAutoFit/>
          </a:bodyPr>
          <a:lstStyle/>
          <a:p>
            <a:r>
              <a:rPr lang="fr-FR" dirty="0"/>
              <a:t>CIS</a:t>
            </a:r>
          </a:p>
        </p:txBody>
      </p:sp>
      <p:sp>
        <p:nvSpPr>
          <p:cNvPr id="8" name="ZoneTexte 7">
            <a:extLst>
              <a:ext uri="{FF2B5EF4-FFF2-40B4-BE49-F238E27FC236}">
                <a16:creationId xmlns:a16="http://schemas.microsoft.com/office/drawing/2014/main" id="{EDF24BC2-8F0A-1349-1A84-C74528BB3115}"/>
              </a:ext>
            </a:extLst>
          </p:cNvPr>
          <p:cNvSpPr txBox="1"/>
          <p:nvPr/>
        </p:nvSpPr>
        <p:spPr>
          <a:xfrm rot="16200000">
            <a:off x="1638503" y="2266906"/>
            <a:ext cx="2950374" cy="369332"/>
          </a:xfrm>
          <a:prstGeom prst="rect">
            <a:avLst/>
          </a:prstGeom>
          <a:noFill/>
        </p:spPr>
        <p:txBody>
          <a:bodyPr wrap="square" rtlCol="0">
            <a:spAutoFit/>
          </a:bodyPr>
          <a:lstStyle/>
          <a:p>
            <a:r>
              <a:rPr lang="fr-FR" dirty="0"/>
              <a:t>Relative </a:t>
            </a:r>
            <a:r>
              <a:rPr lang="fr-FR" dirty="0" err="1"/>
              <a:t>Abundance</a:t>
            </a:r>
            <a:r>
              <a:rPr lang="fr-FR" dirty="0"/>
              <a:t> (%)</a:t>
            </a:r>
          </a:p>
        </p:txBody>
      </p:sp>
      <p:sp>
        <p:nvSpPr>
          <p:cNvPr id="9" name="Rectangle 8">
            <a:extLst>
              <a:ext uri="{FF2B5EF4-FFF2-40B4-BE49-F238E27FC236}">
                <a16:creationId xmlns:a16="http://schemas.microsoft.com/office/drawing/2014/main" id="{89BA8038-6098-556F-B8A4-8EA818179683}"/>
              </a:ext>
            </a:extLst>
          </p:cNvPr>
          <p:cNvSpPr/>
          <p:nvPr/>
        </p:nvSpPr>
        <p:spPr>
          <a:xfrm>
            <a:off x="1248077" y="0"/>
            <a:ext cx="9763224" cy="496095"/>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C366C8BD-2265-8C51-1D48-462C5DABAE97}"/>
              </a:ext>
            </a:extLst>
          </p:cNvPr>
          <p:cNvSpPr txBox="1"/>
          <p:nvPr/>
        </p:nvSpPr>
        <p:spPr>
          <a:xfrm>
            <a:off x="1551428" y="-3824"/>
            <a:ext cx="9392495" cy="461665"/>
          </a:xfrm>
          <a:prstGeom prst="rect">
            <a:avLst/>
          </a:prstGeom>
          <a:noFill/>
        </p:spPr>
        <p:txBody>
          <a:bodyPr wrap="square" rtlCol="0">
            <a:spAutoFit/>
          </a:bodyPr>
          <a:lstStyle/>
          <a:p>
            <a:r>
              <a:rPr lang="fr-FR" sz="2400" b="1" dirty="0"/>
              <a:t>Caractérisation au niveau de la souche de </a:t>
            </a:r>
            <a:r>
              <a:rPr lang="fr-FR" sz="2400" b="1" i="1" dirty="0" err="1"/>
              <a:t>Bifidobacterium</a:t>
            </a:r>
            <a:r>
              <a:rPr lang="fr-FR" sz="2400" b="1" i="1" dirty="0"/>
              <a:t> </a:t>
            </a:r>
            <a:r>
              <a:rPr lang="fr-FR" sz="2400" b="1" i="1" dirty="0" err="1"/>
              <a:t>adolescentis</a:t>
            </a:r>
            <a:endParaRPr lang="fr-FR" sz="2400" b="1" i="1" dirty="0"/>
          </a:p>
        </p:txBody>
      </p:sp>
      <p:sp>
        <p:nvSpPr>
          <p:cNvPr id="11" name="ZoneTexte 10">
            <a:extLst>
              <a:ext uri="{FF2B5EF4-FFF2-40B4-BE49-F238E27FC236}">
                <a16:creationId xmlns:a16="http://schemas.microsoft.com/office/drawing/2014/main" id="{8A4B3494-331F-1C3C-4424-47057C9F0395}"/>
              </a:ext>
            </a:extLst>
          </p:cNvPr>
          <p:cNvSpPr txBox="1"/>
          <p:nvPr/>
        </p:nvSpPr>
        <p:spPr>
          <a:xfrm>
            <a:off x="454101" y="5344603"/>
            <a:ext cx="2887579" cy="369332"/>
          </a:xfrm>
          <a:prstGeom prst="rect">
            <a:avLst/>
          </a:prstGeom>
          <a:noFill/>
        </p:spPr>
        <p:txBody>
          <a:bodyPr wrap="square" rtlCol="0">
            <a:spAutoFit/>
          </a:bodyPr>
          <a:lstStyle/>
          <a:p>
            <a:r>
              <a:rPr lang="fr-FR" i="1" dirty="0"/>
              <a:t>B. </a:t>
            </a:r>
            <a:r>
              <a:rPr lang="fr-FR" i="1" dirty="0" err="1"/>
              <a:t>adolescentis</a:t>
            </a:r>
            <a:r>
              <a:rPr lang="fr-FR" i="1" dirty="0"/>
              <a:t> </a:t>
            </a:r>
            <a:r>
              <a:rPr lang="fr-FR" dirty="0"/>
              <a:t>1001713B</a:t>
            </a:r>
          </a:p>
        </p:txBody>
      </p:sp>
      <p:sp>
        <p:nvSpPr>
          <p:cNvPr id="12" name="ZoneTexte 11">
            <a:extLst>
              <a:ext uri="{FF2B5EF4-FFF2-40B4-BE49-F238E27FC236}">
                <a16:creationId xmlns:a16="http://schemas.microsoft.com/office/drawing/2014/main" id="{6299618F-545D-A715-A20E-9B5C156431D8}"/>
              </a:ext>
            </a:extLst>
          </p:cNvPr>
          <p:cNvSpPr txBox="1"/>
          <p:nvPr/>
        </p:nvSpPr>
        <p:spPr>
          <a:xfrm>
            <a:off x="437671" y="5660321"/>
            <a:ext cx="2887579" cy="369332"/>
          </a:xfrm>
          <a:prstGeom prst="rect">
            <a:avLst/>
          </a:prstGeom>
          <a:noFill/>
        </p:spPr>
        <p:txBody>
          <a:bodyPr wrap="square" rtlCol="0">
            <a:spAutoFit/>
          </a:bodyPr>
          <a:lstStyle/>
          <a:p>
            <a:r>
              <a:rPr lang="fr-FR" i="1" dirty="0"/>
              <a:t>B. </a:t>
            </a:r>
            <a:r>
              <a:rPr lang="fr-FR" i="1" dirty="0" err="1"/>
              <a:t>adolescentis</a:t>
            </a:r>
            <a:r>
              <a:rPr lang="fr-FR" i="1" dirty="0"/>
              <a:t> </a:t>
            </a:r>
            <a:r>
              <a:rPr lang="fr-FR" dirty="0"/>
              <a:t>22L</a:t>
            </a:r>
          </a:p>
        </p:txBody>
      </p:sp>
      <p:sp>
        <p:nvSpPr>
          <p:cNvPr id="13" name="ZoneTexte 12">
            <a:extLst>
              <a:ext uri="{FF2B5EF4-FFF2-40B4-BE49-F238E27FC236}">
                <a16:creationId xmlns:a16="http://schemas.microsoft.com/office/drawing/2014/main" id="{4B948977-6288-1F8A-9156-4091A1711E70}"/>
              </a:ext>
            </a:extLst>
          </p:cNvPr>
          <p:cNvSpPr txBox="1"/>
          <p:nvPr/>
        </p:nvSpPr>
        <p:spPr>
          <a:xfrm>
            <a:off x="3387240" y="5344603"/>
            <a:ext cx="2887579" cy="369332"/>
          </a:xfrm>
          <a:prstGeom prst="rect">
            <a:avLst/>
          </a:prstGeom>
          <a:noFill/>
        </p:spPr>
        <p:txBody>
          <a:bodyPr wrap="square" rtlCol="0">
            <a:spAutoFit/>
          </a:bodyPr>
          <a:lstStyle/>
          <a:p>
            <a:r>
              <a:rPr lang="fr-FR" i="1" dirty="0"/>
              <a:t>B. </a:t>
            </a:r>
            <a:r>
              <a:rPr lang="fr-FR" i="1" dirty="0" err="1"/>
              <a:t>adolescentis</a:t>
            </a:r>
            <a:r>
              <a:rPr lang="fr-FR" i="1" dirty="0"/>
              <a:t> </a:t>
            </a:r>
            <a:r>
              <a:rPr lang="fr-FR" dirty="0"/>
              <a:t>6</a:t>
            </a:r>
          </a:p>
        </p:txBody>
      </p:sp>
      <p:sp>
        <p:nvSpPr>
          <p:cNvPr id="14" name="ZoneTexte 13">
            <a:extLst>
              <a:ext uri="{FF2B5EF4-FFF2-40B4-BE49-F238E27FC236}">
                <a16:creationId xmlns:a16="http://schemas.microsoft.com/office/drawing/2014/main" id="{4A10E833-B557-0C22-79E4-E7CEB74E11E4}"/>
              </a:ext>
            </a:extLst>
          </p:cNvPr>
          <p:cNvSpPr txBox="1"/>
          <p:nvPr/>
        </p:nvSpPr>
        <p:spPr>
          <a:xfrm>
            <a:off x="3390254" y="5637656"/>
            <a:ext cx="3872353" cy="369332"/>
          </a:xfrm>
          <a:prstGeom prst="rect">
            <a:avLst/>
          </a:prstGeom>
          <a:noFill/>
        </p:spPr>
        <p:txBody>
          <a:bodyPr wrap="square" rtlCol="0">
            <a:spAutoFit/>
          </a:bodyPr>
          <a:lstStyle/>
          <a:p>
            <a:r>
              <a:rPr lang="fr-FR" i="1" dirty="0"/>
              <a:t>B. </a:t>
            </a:r>
            <a:r>
              <a:rPr lang="fr-FR" i="1" dirty="0" err="1"/>
              <a:t>adolescentis</a:t>
            </a:r>
            <a:r>
              <a:rPr lang="fr-FR" i="1" dirty="0"/>
              <a:t> </a:t>
            </a:r>
            <a:r>
              <a:rPr lang="fr-FR" dirty="0"/>
              <a:t>AF96-43M2TA</a:t>
            </a:r>
          </a:p>
        </p:txBody>
      </p:sp>
      <p:sp>
        <p:nvSpPr>
          <p:cNvPr id="15" name="ZoneTexte 14">
            <a:extLst>
              <a:ext uri="{FF2B5EF4-FFF2-40B4-BE49-F238E27FC236}">
                <a16:creationId xmlns:a16="http://schemas.microsoft.com/office/drawing/2014/main" id="{4FFC457F-2BFC-2469-3B43-CD05CCBFAA2A}"/>
              </a:ext>
            </a:extLst>
          </p:cNvPr>
          <p:cNvSpPr txBox="1"/>
          <p:nvPr/>
        </p:nvSpPr>
        <p:spPr>
          <a:xfrm>
            <a:off x="6576972" y="5306464"/>
            <a:ext cx="3872353" cy="369332"/>
          </a:xfrm>
          <a:prstGeom prst="rect">
            <a:avLst/>
          </a:prstGeom>
          <a:noFill/>
        </p:spPr>
        <p:txBody>
          <a:bodyPr wrap="square" rtlCol="0">
            <a:spAutoFit/>
          </a:bodyPr>
          <a:lstStyle/>
          <a:p>
            <a:r>
              <a:rPr lang="fr-FR" i="1" dirty="0"/>
              <a:t>B. </a:t>
            </a:r>
            <a:r>
              <a:rPr lang="fr-FR" i="1" dirty="0" err="1"/>
              <a:t>adolescentis</a:t>
            </a:r>
            <a:r>
              <a:rPr lang="fr-FR" i="1" dirty="0"/>
              <a:t> </a:t>
            </a:r>
            <a:r>
              <a:rPr lang="fr-FR" dirty="0"/>
              <a:t>Km4</a:t>
            </a:r>
          </a:p>
        </p:txBody>
      </p:sp>
      <p:sp>
        <p:nvSpPr>
          <p:cNvPr id="16" name="ZoneTexte 15">
            <a:extLst>
              <a:ext uri="{FF2B5EF4-FFF2-40B4-BE49-F238E27FC236}">
                <a16:creationId xmlns:a16="http://schemas.microsoft.com/office/drawing/2014/main" id="{1A7E4D19-EC4F-1824-F223-224146A1C6EB}"/>
              </a:ext>
            </a:extLst>
          </p:cNvPr>
          <p:cNvSpPr txBox="1"/>
          <p:nvPr/>
        </p:nvSpPr>
        <p:spPr>
          <a:xfrm>
            <a:off x="6576972" y="5632889"/>
            <a:ext cx="3872353" cy="369332"/>
          </a:xfrm>
          <a:prstGeom prst="rect">
            <a:avLst/>
          </a:prstGeom>
          <a:noFill/>
        </p:spPr>
        <p:txBody>
          <a:bodyPr wrap="square" rtlCol="0">
            <a:spAutoFit/>
          </a:bodyPr>
          <a:lstStyle/>
          <a:p>
            <a:r>
              <a:rPr lang="fr-FR" i="1" dirty="0"/>
              <a:t>B. </a:t>
            </a:r>
            <a:r>
              <a:rPr lang="fr-FR" i="1" dirty="0" err="1"/>
              <a:t>adolescentis</a:t>
            </a:r>
            <a:r>
              <a:rPr lang="fr-FR" i="1" dirty="0"/>
              <a:t> </a:t>
            </a:r>
            <a:r>
              <a:rPr lang="fr-FR" dirty="0"/>
              <a:t>LMG10734</a:t>
            </a:r>
          </a:p>
        </p:txBody>
      </p:sp>
      <p:sp>
        <p:nvSpPr>
          <p:cNvPr id="17" name="ZoneTexte 16">
            <a:extLst>
              <a:ext uri="{FF2B5EF4-FFF2-40B4-BE49-F238E27FC236}">
                <a16:creationId xmlns:a16="http://schemas.microsoft.com/office/drawing/2014/main" id="{FFB8A9A0-4500-9B0B-0ADB-2DD5AF468F28}"/>
              </a:ext>
            </a:extLst>
          </p:cNvPr>
          <p:cNvSpPr txBox="1"/>
          <p:nvPr/>
        </p:nvSpPr>
        <p:spPr>
          <a:xfrm>
            <a:off x="9636160" y="5257836"/>
            <a:ext cx="3872353" cy="369332"/>
          </a:xfrm>
          <a:prstGeom prst="rect">
            <a:avLst/>
          </a:prstGeom>
          <a:noFill/>
        </p:spPr>
        <p:txBody>
          <a:bodyPr wrap="square" rtlCol="0">
            <a:spAutoFit/>
          </a:bodyPr>
          <a:lstStyle/>
          <a:p>
            <a:r>
              <a:rPr lang="fr-FR" i="1" dirty="0"/>
              <a:t>B. </a:t>
            </a:r>
            <a:r>
              <a:rPr lang="fr-FR" i="1" dirty="0" err="1"/>
              <a:t>adolescentis</a:t>
            </a:r>
            <a:r>
              <a:rPr lang="fr-FR" i="1" dirty="0"/>
              <a:t> </a:t>
            </a:r>
            <a:r>
              <a:rPr lang="fr-FR" dirty="0"/>
              <a:t>P2P3</a:t>
            </a:r>
          </a:p>
        </p:txBody>
      </p:sp>
      <p:sp>
        <p:nvSpPr>
          <p:cNvPr id="18" name="ZoneTexte 17">
            <a:extLst>
              <a:ext uri="{FF2B5EF4-FFF2-40B4-BE49-F238E27FC236}">
                <a16:creationId xmlns:a16="http://schemas.microsoft.com/office/drawing/2014/main" id="{0F9E39D7-DDE6-DCA5-B193-370889BE828A}"/>
              </a:ext>
            </a:extLst>
          </p:cNvPr>
          <p:cNvSpPr txBox="1"/>
          <p:nvPr/>
        </p:nvSpPr>
        <p:spPr>
          <a:xfrm>
            <a:off x="9636159" y="5549028"/>
            <a:ext cx="3872353" cy="369332"/>
          </a:xfrm>
          <a:prstGeom prst="rect">
            <a:avLst/>
          </a:prstGeom>
          <a:noFill/>
        </p:spPr>
        <p:txBody>
          <a:bodyPr wrap="square" rtlCol="0">
            <a:spAutoFit/>
          </a:bodyPr>
          <a:lstStyle/>
          <a:p>
            <a:r>
              <a:rPr lang="fr-FR" i="1" dirty="0"/>
              <a:t>B. </a:t>
            </a:r>
            <a:r>
              <a:rPr lang="fr-FR" i="1" dirty="0" err="1"/>
              <a:t>adolescentis</a:t>
            </a:r>
            <a:r>
              <a:rPr lang="fr-FR" i="1" dirty="0"/>
              <a:t> </a:t>
            </a:r>
            <a:r>
              <a:rPr lang="fr-FR" dirty="0"/>
              <a:t>PRL2019</a:t>
            </a:r>
          </a:p>
        </p:txBody>
      </p:sp>
      <p:pic>
        <p:nvPicPr>
          <p:cNvPr id="21" name="Image 20">
            <a:extLst>
              <a:ext uri="{FF2B5EF4-FFF2-40B4-BE49-F238E27FC236}">
                <a16:creationId xmlns:a16="http://schemas.microsoft.com/office/drawing/2014/main" id="{ADA50EE0-8EB1-F134-1D41-C6512F019B0F}"/>
              </a:ext>
            </a:extLst>
          </p:cNvPr>
          <p:cNvPicPr>
            <a:picLocks noChangeAspect="1"/>
          </p:cNvPicPr>
          <p:nvPr/>
        </p:nvPicPr>
        <p:blipFill rotWithShape="1">
          <a:blip r:embed="rId3"/>
          <a:srcRect l="78572" r="19078" b="91513"/>
          <a:stretch/>
        </p:blipFill>
        <p:spPr>
          <a:xfrm>
            <a:off x="9220450" y="5125238"/>
            <a:ext cx="342033" cy="847579"/>
          </a:xfrm>
          <a:prstGeom prst="rect">
            <a:avLst/>
          </a:prstGeom>
        </p:spPr>
      </p:pic>
      <p:pic>
        <p:nvPicPr>
          <p:cNvPr id="22" name="Image 21">
            <a:extLst>
              <a:ext uri="{FF2B5EF4-FFF2-40B4-BE49-F238E27FC236}">
                <a16:creationId xmlns:a16="http://schemas.microsoft.com/office/drawing/2014/main" id="{D9E0F490-9DDB-5CE2-B8B4-1903F49153A5}"/>
              </a:ext>
            </a:extLst>
          </p:cNvPr>
          <p:cNvPicPr>
            <a:picLocks noChangeAspect="1"/>
          </p:cNvPicPr>
          <p:nvPr/>
        </p:nvPicPr>
        <p:blipFill rotWithShape="1">
          <a:blip r:embed="rId3"/>
          <a:srcRect l="41030" r="55805" b="91513"/>
          <a:stretch/>
        </p:blipFill>
        <p:spPr>
          <a:xfrm>
            <a:off x="2929024" y="5056003"/>
            <a:ext cx="552195" cy="1015819"/>
          </a:xfrm>
          <a:prstGeom prst="rect">
            <a:avLst/>
          </a:prstGeom>
        </p:spPr>
      </p:pic>
      <p:pic>
        <p:nvPicPr>
          <p:cNvPr id="23" name="Image 22">
            <a:extLst>
              <a:ext uri="{FF2B5EF4-FFF2-40B4-BE49-F238E27FC236}">
                <a16:creationId xmlns:a16="http://schemas.microsoft.com/office/drawing/2014/main" id="{4031A54B-92F0-FF20-8C63-40B67014B547}"/>
              </a:ext>
            </a:extLst>
          </p:cNvPr>
          <p:cNvPicPr>
            <a:picLocks noChangeAspect="1"/>
          </p:cNvPicPr>
          <p:nvPr/>
        </p:nvPicPr>
        <p:blipFill rotWithShape="1">
          <a:blip r:embed="rId3"/>
          <a:srcRect l="14749" r="82653" b="91513"/>
          <a:stretch/>
        </p:blipFill>
        <p:spPr>
          <a:xfrm>
            <a:off x="65107" y="5036709"/>
            <a:ext cx="470527" cy="1054409"/>
          </a:xfrm>
          <a:prstGeom prst="rect">
            <a:avLst/>
          </a:prstGeom>
        </p:spPr>
      </p:pic>
      <p:sp>
        <p:nvSpPr>
          <p:cNvPr id="25" name="ZoneTexte 24">
            <a:extLst>
              <a:ext uri="{FF2B5EF4-FFF2-40B4-BE49-F238E27FC236}">
                <a16:creationId xmlns:a16="http://schemas.microsoft.com/office/drawing/2014/main" id="{CFC14902-2B84-C125-9836-0DD6D3C0FE68}"/>
              </a:ext>
            </a:extLst>
          </p:cNvPr>
          <p:cNvSpPr txBox="1"/>
          <p:nvPr/>
        </p:nvSpPr>
        <p:spPr>
          <a:xfrm>
            <a:off x="3601473" y="579956"/>
            <a:ext cx="6034686" cy="369332"/>
          </a:xfrm>
          <a:prstGeom prst="rect">
            <a:avLst/>
          </a:prstGeom>
          <a:noFill/>
        </p:spPr>
        <p:txBody>
          <a:bodyPr wrap="square" rtlCol="0">
            <a:spAutoFit/>
          </a:bodyPr>
          <a:lstStyle/>
          <a:p>
            <a:r>
              <a:rPr lang="fr-FR" dirty="0"/>
              <a:t>Abondance des souches de B. </a:t>
            </a:r>
            <a:r>
              <a:rPr lang="fr-FR" dirty="0" err="1"/>
              <a:t>adolescentis</a:t>
            </a:r>
            <a:r>
              <a:rPr lang="fr-FR" dirty="0"/>
              <a:t> présentes </a:t>
            </a:r>
          </a:p>
        </p:txBody>
      </p:sp>
      <p:sp>
        <p:nvSpPr>
          <p:cNvPr id="26" name="ZoneTexte 25">
            <a:extLst>
              <a:ext uri="{FF2B5EF4-FFF2-40B4-BE49-F238E27FC236}">
                <a16:creationId xmlns:a16="http://schemas.microsoft.com/office/drawing/2014/main" id="{ADAC3375-8FE3-EF3A-C172-7CF975E18DF2}"/>
              </a:ext>
            </a:extLst>
          </p:cNvPr>
          <p:cNvSpPr txBox="1"/>
          <p:nvPr/>
        </p:nvSpPr>
        <p:spPr>
          <a:xfrm>
            <a:off x="1248077" y="6416363"/>
            <a:ext cx="9825633" cy="400110"/>
          </a:xfrm>
          <a:prstGeom prst="rect">
            <a:avLst/>
          </a:prstGeom>
          <a:noFill/>
        </p:spPr>
        <p:txBody>
          <a:bodyPr wrap="square" rtlCol="0">
            <a:spAutoFit/>
          </a:bodyPr>
          <a:lstStyle/>
          <a:p>
            <a:r>
              <a:rPr lang="fr-FR" sz="2000" dirty="0"/>
              <a:t>Possibilité d'une liaison des </a:t>
            </a:r>
            <a:r>
              <a:rPr lang="fr-FR" sz="2000" dirty="0" err="1"/>
              <a:t>IgA</a:t>
            </a:r>
            <a:r>
              <a:rPr lang="fr-FR" sz="2000" dirty="0"/>
              <a:t> aux bactéries spécifique à la souche dans les deux conditions.</a:t>
            </a:r>
          </a:p>
        </p:txBody>
      </p:sp>
      <p:pic>
        <p:nvPicPr>
          <p:cNvPr id="27" name="Image 26">
            <a:extLst>
              <a:ext uri="{FF2B5EF4-FFF2-40B4-BE49-F238E27FC236}">
                <a16:creationId xmlns:a16="http://schemas.microsoft.com/office/drawing/2014/main" id="{9E9625D9-299B-A56A-51B7-9DFBCBE98693}"/>
              </a:ext>
            </a:extLst>
          </p:cNvPr>
          <p:cNvPicPr>
            <a:picLocks noChangeAspect="1"/>
          </p:cNvPicPr>
          <p:nvPr/>
        </p:nvPicPr>
        <p:blipFill>
          <a:blip r:embed="rId4"/>
          <a:stretch>
            <a:fillRect/>
          </a:stretch>
        </p:blipFill>
        <p:spPr>
          <a:xfrm>
            <a:off x="11476559" y="140055"/>
            <a:ext cx="642363" cy="617674"/>
          </a:xfrm>
          <a:prstGeom prst="rect">
            <a:avLst/>
          </a:prstGeom>
        </p:spPr>
      </p:pic>
    </p:spTree>
    <p:extLst>
      <p:ext uri="{BB962C8B-B14F-4D97-AF65-F5344CB8AC3E}">
        <p14:creationId xmlns:p14="http://schemas.microsoft.com/office/powerpoint/2010/main" val="328591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1" animBg="1"/>
      <p:bldP spid="10" grpId="1"/>
      <p:bldP spid="11" grpId="0"/>
      <p:bldP spid="12" grpId="0"/>
      <p:bldP spid="13" grpId="0"/>
      <p:bldP spid="14" grpId="0"/>
      <p:bldP spid="15" grpId="0"/>
      <p:bldP spid="16" grpId="0"/>
      <p:bldP spid="17" grpId="0"/>
      <p:bldP spid="18" grpId="0"/>
      <p:bldP spid="25"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7C515F1-0B79-146B-6DA4-DFA14101E35E}"/>
              </a:ext>
            </a:extLst>
          </p:cNvPr>
          <p:cNvSpPr txBox="1"/>
          <p:nvPr/>
        </p:nvSpPr>
        <p:spPr>
          <a:xfrm>
            <a:off x="210953" y="855157"/>
            <a:ext cx="11695912" cy="1384995"/>
          </a:xfrm>
          <a:prstGeom prst="rect">
            <a:avLst/>
          </a:prstGeom>
          <a:noFill/>
        </p:spPr>
        <p:txBody>
          <a:bodyPr wrap="square" rtlCol="0">
            <a:spAutoFit/>
          </a:bodyPr>
          <a:lstStyle/>
          <a:p>
            <a:r>
              <a:rPr lang="fr-FR" sz="2800" dirty="0"/>
              <a:t>a) Il semble y avoir des différences potentielles dans la </a:t>
            </a:r>
            <a:r>
              <a:rPr lang="fr-FR" sz="2800" dirty="0">
                <a:solidFill>
                  <a:srgbClr val="FF0000"/>
                </a:solidFill>
              </a:rPr>
              <a:t>diversité</a:t>
            </a:r>
            <a:r>
              <a:rPr lang="fr-FR" sz="2800" dirty="0"/>
              <a:t>, la </a:t>
            </a:r>
            <a:r>
              <a:rPr lang="fr-FR" sz="2800" dirty="0">
                <a:solidFill>
                  <a:srgbClr val="FF0000"/>
                </a:solidFill>
              </a:rPr>
              <a:t>composition</a:t>
            </a:r>
            <a:r>
              <a:rPr lang="fr-FR" sz="2800" dirty="0"/>
              <a:t> et l'</a:t>
            </a:r>
            <a:r>
              <a:rPr lang="fr-FR" sz="2800" dirty="0">
                <a:solidFill>
                  <a:srgbClr val="FF0000"/>
                </a:solidFill>
              </a:rPr>
              <a:t>interaction</a:t>
            </a:r>
            <a:r>
              <a:rPr lang="fr-FR" sz="2800" dirty="0"/>
              <a:t> des bactéries liées à </a:t>
            </a:r>
            <a:r>
              <a:rPr lang="fr-FR" sz="2800" dirty="0" err="1"/>
              <a:t>l'IgA</a:t>
            </a:r>
            <a:r>
              <a:rPr lang="fr-FR" sz="2800" dirty="0"/>
              <a:t> entre les individus sains et les patients atteints de CIS</a:t>
            </a:r>
          </a:p>
        </p:txBody>
      </p:sp>
      <p:sp>
        <p:nvSpPr>
          <p:cNvPr id="7" name="ZoneTexte 6">
            <a:extLst>
              <a:ext uri="{FF2B5EF4-FFF2-40B4-BE49-F238E27FC236}">
                <a16:creationId xmlns:a16="http://schemas.microsoft.com/office/drawing/2014/main" id="{BD45742F-636C-19F5-6EB6-76B6765E6AB7}"/>
              </a:ext>
            </a:extLst>
          </p:cNvPr>
          <p:cNvSpPr txBox="1"/>
          <p:nvPr/>
        </p:nvSpPr>
        <p:spPr>
          <a:xfrm>
            <a:off x="210953" y="2870476"/>
            <a:ext cx="10560518" cy="954107"/>
          </a:xfrm>
          <a:prstGeom prst="rect">
            <a:avLst/>
          </a:prstGeom>
          <a:noFill/>
        </p:spPr>
        <p:txBody>
          <a:bodyPr wrap="square" rtlCol="0">
            <a:spAutoFit/>
          </a:bodyPr>
          <a:lstStyle/>
          <a:p>
            <a:r>
              <a:rPr lang="fr-FR" sz="2800" dirty="0"/>
              <a:t>b) Les scores de liaison des </a:t>
            </a:r>
            <a:r>
              <a:rPr lang="fr-FR" sz="2800" dirty="0" err="1"/>
              <a:t>IgA</a:t>
            </a:r>
            <a:r>
              <a:rPr lang="fr-FR" sz="2800" dirty="0"/>
              <a:t> révèlent que la liaison des </a:t>
            </a:r>
            <a:r>
              <a:rPr lang="fr-FR" sz="2800" dirty="0" err="1"/>
              <a:t>IgA</a:t>
            </a:r>
            <a:r>
              <a:rPr lang="fr-FR" sz="2800" dirty="0"/>
              <a:t> est </a:t>
            </a:r>
            <a:r>
              <a:rPr lang="fr-FR" sz="2800" dirty="0">
                <a:solidFill>
                  <a:srgbClr val="FF0000"/>
                </a:solidFill>
              </a:rPr>
              <a:t>spécifique aux espèces bactériennes</a:t>
            </a:r>
            <a:r>
              <a:rPr lang="fr-FR" sz="2800" dirty="0"/>
              <a:t>.</a:t>
            </a:r>
            <a:endParaRPr lang="fr-FR" dirty="0"/>
          </a:p>
        </p:txBody>
      </p:sp>
      <p:sp>
        <p:nvSpPr>
          <p:cNvPr id="8" name="ZoneTexte 7">
            <a:extLst>
              <a:ext uri="{FF2B5EF4-FFF2-40B4-BE49-F238E27FC236}">
                <a16:creationId xmlns:a16="http://schemas.microsoft.com/office/drawing/2014/main" id="{C6FF4A99-ADD2-B0C1-EBE4-783461478585}"/>
              </a:ext>
            </a:extLst>
          </p:cNvPr>
          <p:cNvSpPr txBox="1"/>
          <p:nvPr/>
        </p:nvSpPr>
        <p:spPr>
          <a:xfrm>
            <a:off x="210953" y="4454907"/>
            <a:ext cx="11339363" cy="954107"/>
          </a:xfrm>
          <a:prstGeom prst="rect">
            <a:avLst/>
          </a:prstGeom>
          <a:noFill/>
        </p:spPr>
        <p:txBody>
          <a:bodyPr wrap="square" rtlCol="0">
            <a:spAutoFit/>
          </a:bodyPr>
          <a:lstStyle/>
          <a:p>
            <a:r>
              <a:rPr lang="fr-FR" sz="2800" dirty="0"/>
              <a:t>c) La présence de différentes souches de </a:t>
            </a:r>
            <a:r>
              <a:rPr lang="fr-FR" sz="2800" i="1" dirty="0"/>
              <a:t>B. </a:t>
            </a:r>
            <a:r>
              <a:rPr lang="fr-FR" sz="2800" i="1" dirty="0" err="1"/>
              <a:t>adolescentis</a:t>
            </a:r>
            <a:r>
              <a:rPr lang="fr-FR" sz="2800" i="1" dirty="0"/>
              <a:t> </a:t>
            </a:r>
            <a:r>
              <a:rPr lang="fr-FR" sz="2800" dirty="0"/>
              <a:t>chez les contrôles et CIS montre la possibilité que le ciblage des </a:t>
            </a:r>
            <a:r>
              <a:rPr lang="fr-FR" sz="2800" dirty="0" err="1"/>
              <a:t>IgA</a:t>
            </a:r>
            <a:r>
              <a:rPr lang="fr-FR" sz="2800" dirty="0"/>
              <a:t> soit </a:t>
            </a:r>
            <a:r>
              <a:rPr lang="fr-FR" sz="2800" dirty="0">
                <a:solidFill>
                  <a:srgbClr val="FF0000"/>
                </a:solidFill>
              </a:rPr>
              <a:t>spécifique à la souche.</a:t>
            </a:r>
          </a:p>
        </p:txBody>
      </p:sp>
      <p:sp>
        <p:nvSpPr>
          <p:cNvPr id="9" name="Rectangle 8">
            <a:extLst>
              <a:ext uri="{FF2B5EF4-FFF2-40B4-BE49-F238E27FC236}">
                <a16:creationId xmlns:a16="http://schemas.microsoft.com/office/drawing/2014/main" id="{033D6740-9671-D66C-98F9-E5DE0D96E40A}"/>
              </a:ext>
            </a:extLst>
          </p:cNvPr>
          <p:cNvSpPr/>
          <p:nvPr/>
        </p:nvSpPr>
        <p:spPr>
          <a:xfrm>
            <a:off x="4003695" y="-23215"/>
            <a:ext cx="3378467" cy="496095"/>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E6BBCD6B-B0EB-1FFC-DC5D-7D2E6684271A}"/>
              </a:ext>
            </a:extLst>
          </p:cNvPr>
          <p:cNvSpPr txBox="1"/>
          <p:nvPr/>
        </p:nvSpPr>
        <p:spPr>
          <a:xfrm>
            <a:off x="4730415" y="-77868"/>
            <a:ext cx="2300438" cy="523220"/>
          </a:xfrm>
          <a:prstGeom prst="rect">
            <a:avLst/>
          </a:prstGeom>
          <a:noFill/>
        </p:spPr>
        <p:txBody>
          <a:bodyPr wrap="square" rtlCol="0">
            <a:spAutoFit/>
          </a:bodyPr>
          <a:lstStyle/>
          <a:p>
            <a:r>
              <a:rPr lang="fr-FR" sz="2800" b="1" dirty="0"/>
              <a:t>Conclusion</a:t>
            </a:r>
          </a:p>
        </p:txBody>
      </p:sp>
      <p:pic>
        <p:nvPicPr>
          <p:cNvPr id="11" name="Image 10">
            <a:extLst>
              <a:ext uri="{FF2B5EF4-FFF2-40B4-BE49-F238E27FC236}">
                <a16:creationId xmlns:a16="http://schemas.microsoft.com/office/drawing/2014/main" id="{B58B4E57-CAD4-E12C-53D8-EDE9F5370696}"/>
              </a:ext>
            </a:extLst>
          </p:cNvPr>
          <p:cNvPicPr>
            <a:picLocks noChangeAspect="1"/>
          </p:cNvPicPr>
          <p:nvPr/>
        </p:nvPicPr>
        <p:blipFill>
          <a:blip r:embed="rId2"/>
          <a:stretch>
            <a:fillRect/>
          </a:stretch>
        </p:blipFill>
        <p:spPr>
          <a:xfrm>
            <a:off x="11476559" y="140055"/>
            <a:ext cx="642363" cy="617674"/>
          </a:xfrm>
          <a:prstGeom prst="rect">
            <a:avLst/>
          </a:prstGeom>
        </p:spPr>
      </p:pic>
    </p:spTree>
    <p:extLst>
      <p:ext uri="{BB962C8B-B14F-4D97-AF65-F5344CB8AC3E}">
        <p14:creationId xmlns:p14="http://schemas.microsoft.com/office/powerpoint/2010/main" val="88707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9" grpId="1"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SACADO Homepage – Sorbonne Université – Service d'Aide au Calcul et à  l'Analyse de Données">
            <a:extLst>
              <a:ext uri="{FF2B5EF4-FFF2-40B4-BE49-F238E27FC236}">
                <a16:creationId xmlns:a16="http://schemas.microsoft.com/office/drawing/2014/main" id="{9890793A-93ED-E99A-664C-9AD10E710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9307" y="4793570"/>
            <a:ext cx="1675021" cy="601872"/>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745;p53">
            <a:extLst>
              <a:ext uri="{FF2B5EF4-FFF2-40B4-BE49-F238E27FC236}">
                <a16:creationId xmlns:a16="http://schemas.microsoft.com/office/drawing/2014/main" id="{EE303C18-2AFF-094A-B0E1-ED251C33380D}"/>
              </a:ext>
            </a:extLst>
          </p:cNvPr>
          <p:cNvPicPr preferRelativeResize="0"/>
          <p:nvPr/>
        </p:nvPicPr>
        <p:blipFill>
          <a:blip r:embed="rId3">
            <a:alphaModFix/>
          </a:blip>
          <a:stretch>
            <a:fillRect/>
          </a:stretch>
        </p:blipFill>
        <p:spPr>
          <a:xfrm>
            <a:off x="8704049" y="5579989"/>
            <a:ext cx="1798696" cy="677068"/>
          </a:xfrm>
          <a:prstGeom prst="rect">
            <a:avLst/>
          </a:prstGeom>
          <a:noFill/>
          <a:ln>
            <a:noFill/>
          </a:ln>
        </p:spPr>
      </p:pic>
      <p:pic>
        <p:nvPicPr>
          <p:cNvPr id="4" name="Google Shape;734;p53">
            <a:extLst>
              <a:ext uri="{FF2B5EF4-FFF2-40B4-BE49-F238E27FC236}">
                <a16:creationId xmlns:a16="http://schemas.microsoft.com/office/drawing/2014/main" id="{D91D0FDB-BDA2-701A-9D95-9AD66396B947}"/>
              </a:ext>
            </a:extLst>
          </p:cNvPr>
          <p:cNvPicPr preferRelativeResize="0"/>
          <p:nvPr/>
        </p:nvPicPr>
        <p:blipFill>
          <a:blip r:embed="rId4">
            <a:alphaModFix/>
          </a:blip>
          <a:stretch>
            <a:fillRect/>
          </a:stretch>
        </p:blipFill>
        <p:spPr>
          <a:xfrm>
            <a:off x="75976" y="320703"/>
            <a:ext cx="1520465" cy="807771"/>
          </a:xfrm>
          <a:prstGeom prst="rect">
            <a:avLst/>
          </a:prstGeom>
          <a:noFill/>
          <a:ln>
            <a:noFill/>
          </a:ln>
        </p:spPr>
      </p:pic>
      <p:sp>
        <p:nvSpPr>
          <p:cNvPr id="5" name="Google Shape;736;p53">
            <a:extLst>
              <a:ext uri="{FF2B5EF4-FFF2-40B4-BE49-F238E27FC236}">
                <a16:creationId xmlns:a16="http://schemas.microsoft.com/office/drawing/2014/main" id="{786C625E-E8EA-A814-BDE6-F2618946DA6B}"/>
              </a:ext>
            </a:extLst>
          </p:cNvPr>
          <p:cNvSpPr txBox="1"/>
          <p:nvPr/>
        </p:nvSpPr>
        <p:spPr>
          <a:xfrm>
            <a:off x="98434" y="1974089"/>
            <a:ext cx="5834989" cy="615513"/>
          </a:xfrm>
          <a:prstGeom prst="rect">
            <a:avLst/>
          </a:prstGeom>
          <a:noFill/>
          <a:ln>
            <a:noFill/>
          </a:ln>
        </p:spPr>
        <p:txBody>
          <a:bodyPr spcFirstLastPara="1" wrap="square" lIns="121900" tIns="121900" rIns="121900" bIns="121900" anchor="t" anchorCtr="0">
            <a:spAutoFit/>
          </a:bodyPr>
          <a:lstStyle/>
          <a:p>
            <a:r>
              <a:rPr lang="en" sz="2400" dirty="0" err="1"/>
              <a:t>Lejla</a:t>
            </a:r>
            <a:r>
              <a:rPr lang="en" sz="2400" dirty="0"/>
              <a:t> </a:t>
            </a:r>
            <a:r>
              <a:rPr lang="en" sz="2400" dirty="0" err="1"/>
              <a:t>Imamovic</a:t>
            </a:r>
            <a:r>
              <a:rPr lang="en" sz="2400" dirty="0"/>
              <a:t> (</a:t>
            </a:r>
            <a:r>
              <a:rPr lang="en" sz="2400" dirty="0" err="1"/>
              <a:t>Dirécteur</a:t>
            </a:r>
            <a:r>
              <a:rPr lang="en" sz="2400" dirty="0"/>
              <a:t> de </a:t>
            </a:r>
            <a:r>
              <a:rPr lang="en" sz="2400" dirty="0" err="1"/>
              <a:t>th</a:t>
            </a:r>
            <a:r>
              <a:rPr lang="fr-FR" sz="2400" dirty="0"/>
              <a:t>è</a:t>
            </a:r>
            <a:r>
              <a:rPr lang="en" sz="2400" dirty="0"/>
              <a:t>se)</a:t>
            </a:r>
            <a:endParaRPr sz="2400" dirty="0"/>
          </a:p>
        </p:txBody>
      </p:sp>
      <p:sp>
        <p:nvSpPr>
          <p:cNvPr id="6" name="Google Shape;737;p53">
            <a:extLst>
              <a:ext uri="{FF2B5EF4-FFF2-40B4-BE49-F238E27FC236}">
                <a16:creationId xmlns:a16="http://schemas.microsoft.com/office/drawing/2014/main" id="{74B1DA15-7904-854A-3DEB-771DADB8DD8A}"/>
              </a:ext>
            </a:extLst>
          </p:cNvPr>
          <p:cNvSpPr txBox="1"/>
          <p:nvPr/>
        </p:nvSpPr>
        <p:spPr>
          <a:xfrm>
            <a:off x="90410" y="2824094"/>
            <a:ext cx="6200208" cy="615513"/>
          </a:xfrm>
          <a:prstGeom prst="rect">
            <a:avLst/>
          </a:prstGeom>
          <a:noFill/>
          <a:ln>
            <a:noFill/>
          </a:ln>
        </p:spPr>
        <p:txBody>
          <a:bodyPr spcFirstLastPara="1" wrap="square" lIns="121900" tIns="121900" rIns="121900" bIns="121900" anchor="t" anchorCtr="0">
            <a:spAutoFit/>
          </a:bodyPr>
          <a:lstStyle/>
          <a:p>
            <a:r>
              <a:rPr lang="en" sz="2400" dirty="0"/>
              <a:t>Alicia Moreno</a:t>
            </a:r>
            <a:endParaRPr sz="2400" dirty="0"/>
          </a:p>
        </p:txBody>
      </p:sp>
      <p:sp>
        <p:nvSpPr>
          <p:cNvPr id="7" name="Google Shape;742;p53">
            <a:extLst>
              <a:ext uri="{FF2B5EF4-FFF2-40B4-BE49-F238E27FC236}">
                <a16:creationId xmlns:a16="http://schemas.microsoft.com/office/drawing/2014/main" id="{C7B85B02-DED6-9C41-6C1E-BF6911AB6F7E}"/>
              </a:ext>
            </a:extLst>
          </p:cNvPr>
          <p:cNvSpPr txBox="1"/>
          <p:nvPr/>
        </p:nvSpPr>
        <p:spPr>
          <a:xfrm>
            <a:off x="75976" y="2421915"/>
            <a:ext cx="6571552" cy="615513"/>
          </a:xfrm>
          <a:prstGeom prst="rect">
            <a:avLst/>
          </a:prstGeom>
          <a:noFill/>
          <a:ln>
            <a:noFill/>
          </a:ln>
        </p:spPr>
        <p:txBody>
          <a:bodyPr spcFirstLastPara="1" wrap="square" lIns="121900" tIns="121900" rIns="121900" bIns="121900" anchor="t" anchorCtr="0">
            <a:spAutoFit/>
          </a:bodyPr>
          <a:lstStyle/>
          <a:p>
            <a:r>
              <a:rPr lang="en" sz="2400" dirty="0"/>
              <a:t>Delphine </a:t>
            </a:r>
            <a:r>
              <a:rPr lang="en" sz="2400" dirty="0" err="1"/>
              <a:t>Sterlin</a:t>
            </a:r>
            <a:endParaRPr sz="2400" dirty="0"/>
          </a:p>
        </p:txBody>
      </p:sp>
      <p:sp>
        <p:nvSpPr>
          <p:cNvPr id="8" name="Google Shape;736;p53">
            <a:extLst>
              <a:ext uri="{FF2B5EF4-FFF2-40B4-BE49-F238E27FC236}">
                <a16:creationId xmlns:a16="http://schemas.microsoft.com/office/drawing/2014/main" id="{9D2F5C92-3DB5-CC8D-4525-CDD3EC6A8302}"/>
              </a:ext>
            </a:extLst>
          </p:cNvPr>
          <p:cNvSpPr txBox="1"/>
          <p:nvPr/>
        </p:nvSpPr>
        <p:spPr>
          <a:xfrm>
            <a:off x="105088" y="1557425"/>
            <a:ext cx="5834989" cy="615513"/>
          </a:xfrm>
          <a:prstGeom prst="rect">
            <a:avLst/>
          </a:prstGeom>
          <a:noFill/>
          <a:ln>
            <a:noFill/>
          </a:ln>
        </p:spPr>
        <p:txBody>
          <a:bodyPr spcFirstLastPara="1" wrap="square" lIns="121900" tIns="121900" rIns="121900" bIns="121900" anchor="t" anchorCtr="0">
            <a:spAutoFit/>
          </a:bodyPr>
          <a:lstStyle/>
          <a:p>
            <a:r>
              <a:rPr lang="en" sz="2400" dirty="0"/>
              <a:t>Guy </a:t>
            </a:r>
            <a:r>
              <a:rPr lang="en" sz="2400" dirty="0" err="1"/>
              <a:t>Gorochov</a:t>
            </a:r>
            <a:r>
              <a:rPr lang="en" sz="2400" dirty="0"/>
              <a:t> (Co-</a:t>
            </a:r>
            <a:r>
              <a:rPr lang="en" sz="2400" dirty="0" err="1"/>
              <a:t>dirécteur</a:t>
            </a:r>
            <a:r>
              <a:rPr lang="en" sz="2400" dirty="0"/>
              <a:t> de </a:t>
            </a:r>
            <a:r>
              <a:rPr lang="en" sz="2400" dirty="0" err="1"/>
              <a:t>th</a:t>
            </a:r>
            <a:r>
              <a:rPr lang="fr-FR" sz="2400" dirty="0"/>
              <a:t>è</a:t>
            </a:r>
            <a:r>
              <a:rPr lang="en" sz="2400" dirty="0"/>
              <a:t>se)</a:t>
            </a:r>
            <a:endParaRPr sz="2400" dirty="0"/>
          </a:p>
        </p:txBody>
      </p:sp>
      <p:sp>
        <p:nvSpPr>
          <p:cNvPr id="9" name="ZoneTexte 8">
            <a:extLst>
              <a:ext uri="{FF2B5EF4-FFF2-40B4-BE49-F238E27FC236}">
                <a16:creationId xmlns:a16="http://schemas.microsoft.com/office/drawing/2014/main" id="{BDFA65A7-D07D-8583-6849-0303BD1E6293}"/>
              </a:ext>
            </a:extLst>
          </p:cNvPr>
          <p:cNvSpPr txBox="1"/>
          <p:nvPr/>
        </p:nvSpPr>
        <p:spPr>
          <a:xfrm>
            <a:off x="7879307" y="4196235"/>
            <a:ext cx="5362724" cy="461665"/>
          </a:xfrm>
          <a:prstGeom prst="rect">
            <a:avLst/>
          </a:prstGeom>
          <a:noFill/>
        </p:spPr>
        <p:txBody>
          <a:bodyPr wrap="square" rtlCol="0">
            <a:spAutoFit/>
          </a:bodyPr>
          <a:lstStyle/>
          <a:p>
            <a:r>
              <a:rPr lang="fr-FR" sz="2400" b="1" u="sng" dirty="0"/>
              <a:t>Ressources informatiques</a:t>
            </a:r>
          </a:p>
        </p:txBody>
      </p:sp>
      <p:pic>
        <p:nvPicPr>
          <p:cNvPr id="10" name="Google Shape;57;p13">
            <a:extLst>
              <a:ext uri="{FF2B5EF4-FFF2-40B4-BE49-F238E27FC236}">
                <a16:creationId xmlns:a16="http://schemas.microsoft.com/office/drawing/2014/main" id="{0AE26227-E97D-EA56-556C-C2FCAB347270}"/>
              </a:ext>
            </a:extLst>
          </p:cNvPr>
          <p:cNvPicPr preferRelativeResize="0"/>
          <p:nvPr/>
        </p:nvPicPr>
        <p:blipFill rotWithShape="1">
          <a:blip r:embed="rId5">
            <a:alphaModFix/>
          </a:blip>
          <a:srcRect b="12150"/>
          <a:stretch/>
        </p:blipFill>
        <p:spPr>
          <a:xfrm>
            <a:off x="3254405" y="338240"/>
            <a:ext cx="1780149" cy="898059"/>
          </a:xfrm>
          <a:prstGeom prst="rect">
            <a:avLst/>
          </a:prstGeom>
          <a:noFill/>
          <a:ln>
            <a:noFill/>
          </a:ln>
        </p:spPr>
      </p:pic>
      <p:pic>
        <p:nvPicPr>
          <p:cNvPr id="11" name="Image 10">
            <a:extLst>
              <a:ext uri="{FF2B5EF4-FFF2-40B4-BE49-F238E27FC236}">
                <a16:creationId xmlns:a16="http://schemas.microsoft.com/office/drawing/2014/main" id="{05872468-2A9E-E48C-57AF-312C0E940409}"/>
              </a:ext>
            </a:extLst>
          </p:cNvPr>
          <p:cNvPicPr>
            <a:picLocks noChangeAspect="1"/>
          </p:cNvPicPr>
          <p:nvPr/>
        </p:nvPicPr>
        <p:blipFill>
          <a:blip r:embed="rId6"/>
          <a:stretch>
            <a:fillRect/>
          </a:stretch>
        </p:blipFill>
        <p:spPr>
          <a:xfrm>
            <a:off x="1699765" y="543517"/>
            <a:ext cx="1372033" cy="550363"/>
          </a:xfrm>
          <a:prstGeom prst="rect">
            <a:avLst/>
          </a:prstGeom>
        </p:spPr>
      </p:pic>
      <p:sp>
        <p:nvSpPr>
          <p:cNvPr id="12" name="Rectangle 11">
            <a:extLst>
              <a:ext uri="{FF2B5EF4-FFF2-40B4-BE49-F238E27FC236}">
                <a16:creationId xmlns:a16="http://schemas.microsoft.com/office/drawing/2014/main" id="{8CD4B950-A942-3AE8-8F9D-FFD4DC87BB8A}"/>
              </a:ext>
            </a:extLst>
          </p:cNvPr>
          <p:cNvSpPr/>
          <p:nvPr/>
        </p:nvSpPr>
        <p:spPr>
          <a:xfrm>
            <a:off x="4596137" y="-3767"/>
            <a:ext cx="2897204" cy="48150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Google Shape;174;p20">
            <a:extLst>
              <a:ext uri="{FF2B5EF4-FFF2-40B4-BE49-F238E27FC236}">
                <a16:creationId xmlns:a16="http://schemas.microsoft.com/office/drawing/2014/main" id="{ACB9D748-38FF-0AFD-C4F4-78D8534FAAF3}"/>
              </a:ext>
            </a:extLst>
          </p:cNvPr>
          <p:cNvSpPr txBox="1"/>
          <p:nvPr/>
        </p:nvSpPr>
        <p:spPr>
          <a:xfrm>
            <a:off x="4789115" y="-90340"/>
            <a:ext cx="2600340" cy="677068"/>
          </a:xfrm>
          <a:prstGeom prst="rect">
            <a:avLst/>
          </a:prstGeom>
          <a:noFill/>
          <a:ln>
            <a:noFill/>
          </a:ln>
        </p:spPr>
        <p:txBody>
          <a:bodyPr spcFirstLastPara="1" wrap="square" lIns="121900" tIns="121900" rIns="121900" bIns="121900" anchor="t" anchorCtr="0">
            <a:spAutoFit/>
          </a:bodyPr>
          <a:lstStyle/>
          <a:p>
            <a:r>
              <a:rPr lang="fr-FR" sz="2800" b="1" dirty="0"/>
              <a:t>Remerciements</a:t>
            </a:r>
            <a:endParaRPr sz="2800" b="1" dirty="0"/>
          </a:p>
        </p:txBody>
      </p:sp>
      <p:sp>
        <p:nvSpPr>
          <p:cNvPr id="14" name="ZoneTexte 13">
            <a:extLst>
              <a:ext uri="{FF2B5EF4-FFF2-40B4-BE49-F238E27FC236}">
                <a16:creationId xmlns:a16="http://schemas.microsoft.com/office/drawing/2014/main" id="{6A6D060E-1A6D-BDA3-60E1-5FD60FD7EFC5}"/>
              </a:ext>
            </a:extLst>
          </p:cNvPr>
          <p:cNvSpPr txBox="1"/>
          <p:nvPr/>
        </p:nvSpPr>
        <p:spPr>
          <a:xfrm>
            <a:off x="98434" y="1236007"/>
            <a:ext cx="8306919" cy="461665"/>
          </a:xfrm>
          <a:prstGeom prst="rect">
            <a:avLst/>
          </a:prstGeom>
          <a:noFill/>
        </p:spPr>
        <p:txBody>
          <a:bodyPr wrap="square" rtlCol="0">
            <a:spAutoFit/>
          </a:bodyPr>
          <a:lstStyle/>
          <a:p>
            <a:r>
              <a:rPr lang="fr-FR" sz="2400" b="1" u="sng" dirty="0"/>
              <a:t>Etude et manipulation de la tolérance en </a:t>
            </a:r>
            <a:r>
              <a:rPr lang="fr-FR" sz="2400" b="1" u="sng" dirty="0" err="1"/>
              <a:t>immunopathologie</a:t>
            </a:r>
            <a:endParaRPr lang="fr-FR" sz="2400" b="1" u="sng" dirty="0"/>
          </a:p>
        </p:txBody>
      </p:sp>
      <p:sp>
        <p:nvSpPr>
          <p:cNvPr id="15" name="ZoneTexte 14">
            <a:extLst>
              <a:ext uri="{FF2B5EF4-FFF2-40B4-BE49-F238E27FC236}">
                <a16:creationId xmlns:a16="http://schemas.microsoft.com/office/drawing/2014/main" id="{B6346B66-00F6-E093-E023-15FA449E7BDB}"/>
              </a:ext>
            </a:extLst>
          </p:cNvPr>
          <p:cNvSpPr txBox="1"/>
          <p:nvPr/>
        </p:nvSpPr>
        <p:spPr>
          <a:xfrm>
            <a:off x="75976" y="4315882"/>
            <a:ext cx="6767276" cy="461665"/>
          </a:xfrm>
          <a:prstGeom prst="rect">
            <a:avLst/>
          </a:prstGeom>
          <a:noFill/>
        </p:spPr>
        <p:txBody>
          <a:bodyPr wrap="square" rtlCol="0">
            <a:spAutoFit/>
          </a:bodyPr>
          <a:lstStyle/>
          <a:p>
            <a:r>
              <a:rPr lang="fr-FR" sz="2400" b="1" u="sng" dirty="0"/>
              <a:t>Hôpital Ophtalmologique Adolphe de Rothschild</a:t>
            </a:r>
          </a:p>
        </p:txBody>
      </p:sp>
      <p:sp>
        <p:nvSpPr>
          <p:cNvPr id="16" name="ZoneTexte 15">
            <a:extLst>
              <a:ext uri="{FF2B5EF4-FFF2-40B4-BE49-F238E27FC236}">
                <a16:creationId xmlns:a16="http://schemas.microsoft.com/office/drawing/2014/main" id="{E5FDCB85-C965-DE69-B554-D2320A2C9FFD}"/>
              </a:ext>
            </a:extLst>
          </p:cNvPr>
          <p:cNvSpPr txBox="1"/>
          <p:nvPr/>
        </p:nvSpPr>
        <p:spPr>
          <a:xfrm>
            <a:off x="128268" y="4720683"/>
            <a:ext cx="3129383" cy="461665"/>
          </a:xfrm>
          <a:prstGeom prst="rect">
            <a:avLst/>
          </a:prstGeom>
          <a:noFill/>
        </p:spPr>
        <p:txBody>
          <a:bodyPr wrap="square" rtlCol="0">
            <a:spAutoFit/>
          </a:bodyPr>
          <a:lstStyle/>
          <a:p>
            <a:r>
              <a:rPr lang="fr-FR" sz="2400" dirty="0"/>
              <a:t>Elisabeth Maillart</a:t>
            </a:r>
          </a:p>
        </p:txBody>
      </p:sp>
      <p:pic>
        <p:nvPicPr>
          <p:cNvPr id="17" name="Image 16">
            <a:extLst>
              <a:ext uri="{FF2B5EF4-FFF2-40B4-BE49-F238E27FC236}">
                <a16:creationId xmlns:a16="http://schemas.microsoft.com/office/drawing/2014/main" id="{04EECEEF-35F9-735D-8C33-EE8A9A1F6868}"/>
              </a:ext>
            </a:extLst>
          </p:cNvPr>
          <p:cNvPicPr>
            <a:picLocks noChangeAspect="1"/>
          </p:cNvPicPr>
          <p:nvPr/>
        </p:nvPicPr>
        <p:blipFill>
          <a:blip r:embed="rId7"/>
          <a:stretch>
            <a:fillRect/>
          </a:stretch>
        </p:blipFill>
        <p:spPr>
          <a:xfrm>
            <a:off x="3335412" y="4790837"/>
            <a:ext cx="1666580" cy="1511761"/>
          </a:xfrm>
          <a:prstGeom prst="rect">
            <a:avLst/>
          </a:prstGeom>
        </p:spPr>
      </p:pic>
      <p:pic>
        <p:nvPicPr>
          <p:cNvPr id="18" name="Image 17">
            <a:extLst>
              <a:ext uri="{FF2B5EF4-FFF2-40B4-BE49-F238E27FC236}">
                <a16:creationId xmlns:a16="http://schemas.microsoft.com/office/drawing/2014/main" id="{53FE0968-49C7-197D-1417-75EB2D349A5C}"/>
              </a:ext>
            </a:extLst>
          </p:cNvPr>
          <p:cNvPicPr>
            <a:picLocks noChangeAspect="1"/>
          </p:cNvPicPr>
          <p:nvPr/>
        </p:nvPicPr>
        <p:blipFill>
          <a:blip r:embed="rId8"/>
          <a:stretch>
            <a:fillRect/>
          </a:stretch>
        </p:blipFill>
        <p:spPr>
          <a:xfrm>
            <a:off x="6739712" y="2255573"/>
            <a:ext cx="1507258" cy="1057593"/>
          </a:xfrm>
          <a:prstGeom prst="rect">
            <a:avLst/>
          </a:prstGeom>
        </p:spPr>
      </p:pic>
      <p:pic>
        <p:nvPicPr>
          <p:cNvPr id="19" name="Image 18">
            <a:extLst>
              <a:ext uri="{FF2B5EF4-FFF2-40B4-BE49-F238E27FC236}">
                <a16:creationId xmlns:a16="http://schemas.microsoft.com/office/drawing/2014/main" id="{1B46D862-7354-D972-26B2-BDA330A74498}"/>
              </a:ext>
            </a:extLst>
          </p:cNvPr>
          <p:cNvPicPr>
            <a:picLocks noChangeAspect="1"/>
          </p:cNvPicPr>
          <p:nvPr/>
        </p:nvPicPr>
        <p:blipFill>
          <a:blip r:embed="rId9"/>
          <a:stretch>
            <a:fillRect/>
          </a:stretch>
        </p:blipFill>
        <p:spPr>
          <a:xfrm>
            <a:off x="8418661" y="1699197"/>
            <a:ext cx="2004559" cy="2004559"/>
          </a:xfrm>
          <a:prstGeom prst="rect">
            <a:avLst/>
          </a:prstGeom>
        </p:spPr>
      </p:pic>
      <p:pic>
        <p:nvPicPr>
          <p:cNvPr id="20" name="Image 19">
            <a:extLst>
              <a:ext uri="{FF2B5EF4-FFF2-40B4-BE49-F238E27FC236}">
                <a16:creationId xmlns:a16="http://schemas.microsoft.com/office/drawing/2014/main" id="{3D6BA837-9302-9A01-1003-4D3E3833C2C0}"/>
              </a:ext>
            </a:extLst>
          </p:cNvPr>
          <p:cNvPicPr>
            <a:picLocks noChangeAspect="1"/>
          </p:cNvPicPr>
          <p:nvPr/>
        </p:nvPicPr>
        <p:blipFill>
          <a:blip r:embed="rId10"/>
          <a:stretch>
            <a:fillRect/>
          </a:stretch>
        </p:blipFill>
        <p:spPr>
          <a:xfrm>
            <a:off x="10450021" y="2165892"/>
            <a:ext cx="1138795" cy="1138795"/>
          </a:xfrm>
          <a:prstGeom prst="rect">
            <a:avLst/>
          </a:prstGeom>
        </p:spPr>
      </p:pic>
      <p:sp>
        <p:nvSpPr>
          <p:cNvPr id="21" name="ZoneTexte 20">
            <a:extLst>
              <a:ext uri="{FF2B5EF4-FFF2-40B4-BE49-F238E27FC236}">
                <a16:creationId xmlns:a16="http://schemas.microsoft.com/office/drawing/2014/main" id="{6CF3F6D6-EA05-6BD8-DEC5-6EFBE26D5AA7}"/>
              </a:ext>
            </a:extLst>
          </p:cNvPr>
          <p:cNvSpPr txBox="1"/>
          <p:nvPr/>
        </p:nvSpPr>
        <p:spPr>
          <a:xfrm>
            <a:off x="8418661" y="1699197"/>
            <a:ext cx="5386200" cy="461665"/>
          </a:xfrm>
          <a:prstGeom prst="rect">
            <a:avLst/>
          </a:prstGeom>
          <a:noFill/>
        </p:spPr>
        <p:txBody>
          <a:bodyPr wrap="square" rtlCol="0">
            <a:spAutoFit/>
          </a:bodyPr>
          <a:lstStyle/>
          <a:p>
            <a:r>
              <a:rPr lang="fr-FR" sz="2400" b="1" u="sng" dirty="0"/>
              <a:t>Financement</a:t>
            </a:r>
          </a:p>
        </p:txBody>
      </p:sp>
      <p:pic>
        <p:nvPicPr>
          <p:cNvPr id="22" name="Google Shape;743;p53">
            <a:extLst>
              <a:ext uri="{FF2B5EF4-FFF2-40B4-BE49-F238E27FC236}">
                <a16:creationId xmlns:a16="http://schemas.microsoft.com/office/drawing/2014/main" id="{94F9812F-993B-61C9-3605-B18ED5952DD0}"/>
              </a:ext>
            </a:extLst>
          </p:cNvPr>
          <p:cNvPicPr preferRelativeResize="0"/>
          <p:nvPr/>
        </p:nvPicPr>
        <p:blipFill>
          <a:blip r:embed="rId11">
            <a:alphaModFix/>
          </a:blip>
          <a:stretch>
            <a:fillRect/>
          </a:stretch>
        </p:blipFill>
        <p:spPr>
          <a:xfrm>
            <a:off x="9786410" y="4793570"/>
            <a:ext cx="1233008" cy="515080"/>
          </a:xfrm>
          <a:prstGeom prst="rect">
            <a:avLst/>
          </a:prstGeom>
          <a:noFill/>
          <a:ln>
            <a:noFill/>
          </a:ln>
        </p:spPr>
      </p:pic>
      <p:sp>
        <p:nvSpPr>
          <p:cNvPr id="23" name="Google Shape;737;p53">
            <a:extLst>
              <a:ext uri="{FF2B5EF4-FFF2-40B4-BE49-F238E27FC236}">
                <a16:creationId xmlns:a16="http://schemas.microsoft.com/office/drawing/2014/main" id="{D9169C78-1EF0-65F3-0A44-7219B89F2E90}"/>
              </a:ext>
            </a:extLst>
          </p:cNvPr>
          <p:cNvSpPr txBox="1"/>
          <p:nvPr/>
        </p:nvSpPr>
        <p:spPr>
          <a:xfrm>
            <a:off x="63300" y="3235214"/>
            <a:ext cx="6200208" cy="615513"/>
          </a:xfrm>
          <a:prstGeom prst="rect">
            <a:avLst/>
          </a:prstGeom>
          <a:noFill/>
          <a:ln>
            <a:noFill/>
          </a:ln>
        </p:spPr>
        <p:txBody>
          <a:bodyPr spcFirstLastPara="1" wrap="square" lIns="121900" tIns="121900" rIns="121900" bIns="121900" anchor="t" anchorCtr="0">
            <a:spAutoFit/>
          </a:bodyPr>
          <a:lstStyle/>
          <a:p>
            <a:r>
              <a:rPr lang="fr-FR" sz="2400" dirty="0"/>
              <a:t>Christophe </a:t>
            </a:r>
            <a:r>
              <a:rPr lang="fr-FR" sz="2400" dirty="0" err="1"/>
              <a:t>Parizot</a:t>
            </a:r>
            <a:endParaRPr sz="2400" dirty="0"/>
          </a:p>
        </p:txBody>
      </p:sp>
      <p:sp>
        <p:nvSpPr>
          <p:cNvPr id="24" name="Google Shape;737;p53">
            <a:extLst>
              <a:ext uri="{FF2B5EF4-FFF2-40B4-BE49-F238E27FC236}">
                <a16:creationId xmlns:a16="http://schemas.microsoft.com/office/drawing/2014/main" id="{5BFCF2E8-E9B3-8405-ED2B-93A3D6C4B737}"/>
              </a:ext>
            </a:extLst>
          </p:cNvPr>
          <p:cNvSpPr txBox="1"/>
          <p:nvPr/>
        </p:nvSpPr>
        <p:spPr>
          <a:xfrm>
            <a:off x="63300" y="3663794"/>
            <a:ext cx="6200208" cy="615513"/>
          </a:xfrm>
          <a:prstGeom prst="rect">
            <a:avLst/>
          </a:prstGeom>
          <a:noFill/>
          <a:ln>
            <a:noFill/>
          </a:ln>
        </p:spPr>
        <p:txBody>
          <a:bodyPr spcFirstLastPara="1" wrap="square" lIns="121900" tIns="121900" rIns="121900" bIns="121900" anchor="t" anchorCtr="0">
            <a:spAutoFit/>
          </a:bodyPr>
          <a:lstStyle/>
          <a:p>
            <a:r>
              <a:rPr lang="fr-FR" sz="2400" dirty="0"/>
              <a:t>Martin Larsen</a:t>
            </a:r>
            <a:endParaRPr sz="2400" dirty="0"/>
          </a:p>
        </p:txBody>
      </p:sp>
      <p:sp>
        <p:nvSpPr>
          <p:cNvPr id="25" name="ZoneTexte 24">
            <a:extLst>
              <a:ext uri="{FF2B5EF4-FFF2-40B4-BE49-F238E27FC236}">
                <a16:creationId xmlns:a16="http://schemas.microsoft.com/office/drawing/2014/main" id="{2FE51B47-FC3B-0F98-8280-66545B1381A4}"/>
              </a:ext>
            </a:extLst>
          </p:cNvPr>
          <p:cNvSpPr txBox="1"/>
          <p:nvPr/>
        </p:nvSpPr>
        <p:spPr>
          <a:xfrm>
            <a:off x="128268" y="5095543"/>
            <a:ext cx="2738226" cy="461665"/>
          </a:xfrm>
          <a:prstGeom prst="rect">
            <a:avLst/>
          </a:prstGeom>
          <a:noFill/>
        </p:spPr>
        <p:txBody>
          <a:bodyPr wrap="square" rtlCol="0">
            <a:spAutoFit/>
          </a:bodyPr>
          <a:lstStyle/>
          <a:p>
            <a:r>
              <a:rPr lang="fr-FR" sz="2400" dirty="0"/>
              <a:t>Olivier Gout</a:t>
            </a:r>
          </a:p>
        </p:txBody>
      </p:sp>
      <p:sp>
        <p:nvSpPr>
          <p:cNvPr id="26" name="ZoneTexte 25">
            <a:extLst>
              <a:ext uri="{FF2B5EF4-FFF2-40B4-BE49-F238E27FC236}">
                <a16:creationId xmlns:a16="http://schemas.microsoft.com/office/drawing/2014/main" id="{8BF93B8B-CA59-E6C6-4CF4-1C198217D262}"/>
              </a:ext>
            </a:extLst>
          </p:cNvPr>
          <p:cNvSpPr txBox="1"/>
          <p:nvPr/>
        </p:nvSpPr>
        <p:spPr>
          <a:xfrm>
            <a:off x="116409" y="5486681"/>
            <a:ext cx="3166711" cy="738664"/>
          </a:xfrm>
          <a:prstGeom prst="rect">
            <a:avLst/>
          </a:prstGeom>
          <a:noFill/>
        </p:spPr>
        <p:txBody>
          <a:bodyPr wrap="square" rtlCol="0">
            <a:spAutoFit/>
          </a:bodyPr>
          <a:lstStyle/>
          <a:p>
            <a:r>
              <a:rPr lang="fr-FR" sz="2400" dirty="0"/>
              <a:t>Catherine </a:t>
            </a:r>
            <a:r>
              <a:rPr lang="fr-FR" sz="2400" dirty="0" err="1"/>
              <a:t>Lubetzki</a:t>
            </a:r>
            <a:endParaRPr lang="fr-FR" sz="2400" dirty="0"/>
          </a:p>
          <a:p>
            <a:endParaRPr lang="fr-FR" dirty="0"/>
          </a:p>
        </p:txBody>
      </p:sp>
      <p:sp>
        <p:nvSpPr>
          <p:cNvPr id="27" name="ZoneTexte 26">
            <a:extLst>
              <a:ext uri="{FF2B5EF4-FFF2-40B4-BE49-F238E27FC236}">
                <a16:creationId xmlns:a16="http://schemas.microsoft.com/office/drawing/2014/main" id="{8F487322-DE20-988A-58DD-8DC9118DC93F}"/>
              </a:ext>
            </a:extLst>
          </p:cNvPr>
          <p:cNvSpPr txBox="1"/>
          <p:nvPr/>
        </p:nvSpPr>
        <p:spPr>
          <a:xfrm>
            <a:off x="98434" y="5877819"/>
            <a:ext cx="3202662" cy="738664"/>
          </a:xfrm>
          <a:prstGeom prst="rect">
            <a:avLst/>
          </a:prstGeom>
          <a:noFill/>
        </p:spPr>
        <p:txBody>
          <a:bodyPr wrap="square" rtlCol="0">
            <a:spAutoFit/>
          </a:bodyPr>
          <a:lstStyle/>
          <a:p>
            <a:r>
              <a:rPr lang="fr-FR" sz="2400" dirty="0"/>
              <a:t>Romain Deschamps</a:t>
            </a:r>
          </a:p>
          <a:p>
            <a:endParaRPr lang="fr-FR" dirty="0"/>
          </a:p>
        </p:txBody>
      </p:sp>
      <p:pic>
        <p:nvPicPr>
          <p:cNvPr id="29" name="Image 28">
            <a:extLst>
              <a:ext uri="{FF2B5EF4-FFF2-40B4-BE49-F238E27FC236}">
                <a16:creationId xmlns:a16="http://schemas.microsoft.com/office/drawing/2014/main" id="{178DD4A8-3C0A-257A-F5B1-0075DEB67E57}"/>
              </a:ext>
            </a:extLst>
          </p:cNvPr>
          <p:cNvPicPr>
            <a:picLocks noChangeAspect="1"/>
          </p:cNvPicPr>
          <p:nvPr/>
        </p:nvPicPr>
        <p:blipFill>
          <a:blip r:embed="rId12"/>
          <a:stretch>
            <a:fillRect/>
          </a:stretch>
        </p:blipFill>
        <p:spPr>
          <a:xfrm>
            <a:off x="5086505" y="519740"/>
            <a:ext cx="2814189" cy="555802"/>
          </a:xfrm>
          <a:prstGeom prst="rect">
            <a:avLst/>
          </a:prstGeom>
        </p:spPr>
      </p:pic>
      <p:pic>
        <p:nvPicPr>
          <p:cNvPr id="30" name="Image 29">
            <a:extLst>
              <a:ext uri="{FF2B5EF4-FFF2-40B4-BE49-F238E27FC236}">
                <a16:creationId xmlns:a16="http://schemas.microsoft.com/office/drawing/2014/main" id="{7C25B1E5-E7DA-2C98-F49E-F58636197D1C}"/>
              </a:ext>
            </a:extLst>
          </p:cNvPr>
          <p:cNvPicPr>
            <a:picLocks noChangeAspect="1"/>
          </p:cNvPicPr>
          <p:nvPr/>
        </p:nvPicPr>
        <p:blipFill>
          <a:blip r:embed="rId13"/>
          <a:stretch>
            <a:fillRect/>
          </a:stretch>
        </p:blipFill>
        <p:spPr>
          <a:xfrm>
            <a:off x="11476559" y="140055"/>
            <a:ext cx="642363" cy="617674"/>
          </a:xfrm>
          <a:prstGeom prst="rect">
            <a:avLst/>
          </a:prstGeom>
        </p:spPr>
      </p:pic>
    </p:spTree>
    <p:extLst>
      <p:ext uri="{BB962C8B-B14F-4D97-AF65-F5344CB8AC3E}">
        <p14:creationId xmlns:p14="http://schemas.microsoft.com/office/powerpoint/2010/main" val="855598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C74BD3-21FA-168A-DCB6-147FF95481D1}"/>
              </a:ext>
            </a:extLst>
          </p:cNvPr>
          <p:cNvSpPr/>
          <p:nvPr/>
        </p:nvSpPr>
        <p:spPr>
          <a:xfrm>
            <a:off x="0" y="2713703"/>
            <a:ext cx="12192000" cy="7152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175DE287-5717-1AA8-E2E4-D42BB2F10D68}"/>
              </a:ext>
            </a:extLst>
          </p:cNvPr>
          <p:cNvSpPr txBox="1"/>
          <p:nvPr/>
        </p:nvSpPr>
        <p:spPr>
          <a:xfrm>
            <a:off x="3529780" y="2778963"/>
            <a:ext cx="6479458" cy="584775"/>
          </a:xfrm>
          <a:prstGeom prst="rect">
            <a:avLst/>
          </a:prstGeom>
          <a:noFill/>
        </p:spPr>
        <p:txBody>
          <a:bodyPr wrap="square" rtlCol="0">
            <a:spAutoFit/>
          </a:bodyPr>
          <a:lstStyle/>
          <a:p>
            <a:r>
              <a:rPr lang="fr-FR" sz="3200" b="1" dirty="0"/>
              <a:t>Diapositives supplémentaires</a:t>
            </a:r>
          </a:p>
        </p:txBody>
      </p:sp>
    </p:spTree>
    <p:extLst>
      <p:ext uri="{BB962C8B-B14F-4D97-AF65-F5344CB8AC3E}">
        <p14:creationId xmlns:p14="http://schemas.microsoft.com/office/powerpoint/2010/main" val="765854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F64116A-6DF5-4F10-87F0-722083F7459A}"/>
              </a:ext>
            </a:extLst>
          </p:cNvPr>
          <p:cNvPicPr>
            <a:picLocks noChangeAspect="1"/>
          </p:cNvPicPr>
          <p:nvPr/>
        </p:nvPicPr>
        <p:blipFill>
          <a:blip r:embed="rId2"/>
          <a:stretch>
            <a:fillRect/>
          </a:stretch>
        </p:blipFill>
        <p:spPr>
          <a:xfrm>
            <a:off x="11269801" y="235799"/>
            <a:ext cx="772694" cy="742996"/>
          </a:xfrm>
          <a:prstGeom prst="rect">
            <a:avLst/>
          </a:prstGeom>
        </p:spPr>
      </p:pic>
      <p:pic>
        <p:nvPicPr>
          <p:cNvPr id="4" name="Image 3">
            <a:extLst>
              <a:ext uri="{FF2B5EF4-FFF2-40B4-BE49-F238E27FC236}">
                <a16:creationId xmlns:a16="http://schemas.microsoft.com/office/drawing/2014/main" id="{32A2A1D4-6ABE-2968-2D4E-0AD839D14710}"/>
              </a:ext>
            </a:extLst>
          </p:cNvPr>
          <p:cNvPicPr>
            <a:picLocks noChangeAspect="1"/>
          </p:cNvPicPr>
          <p:nvPr/>
        </p:nvPicPr>
        <p:blipFill rotWithShape="1">
          <a:blip r:embed="rId3"/>
          <a:srcRect l="1" r="14749"/>
          <a:stretch/>
        </p:blipFill>
        <p:spPr>
          <a:xfrm>
            <a:off x="6853249" y="783553"/>
            <a:ext cx="2781640" cy="2662086"/>
          </a:xfrm>
          <a:prstGeom prst="rect">
            <a:avLst/>
          </a:prstGeom>
        </p:spPr>
      </p:pic>
      <p:pic>
        <p:nvPicPr>
          <p:cNvPr id="9" name="Image 8">
            <a:extLst>
              <a:ext uri="{FF2B5EF4-FFF2-40B4-BE49-F238E27FC236}">
                <a16:creationId xmlns:a16="http://schemas.microsoft.com/office/drawing/2014/main" id="{CA6645E2-998B-3763-B21E-26FE0D15DEC1}"/>
              </a:ext>
            </a:extLst>
          </p:cNvPr>
          <p:cNvPicPr>
            <a:picLocks noChangeAspect="1"/>
          </p:cNvPicPr>
          <p:nvPr/>
        </p:nvPicPr>
        <p:blipFill rotWithShape="1">
          <a:blip r:embed="rId4"/>
          <a:srcRect r="14626"/>
          <a:stretch/>
        </p:blipFill>
        <p:spPr>
          <a:xfrm>
            <a:off x="6853248" y="3535550"/>
            <a:ext cx="2853565" cy="2726985"/>
          </a:xfrm>
          <a:prstGeom prst="rect">
            <a:avLst/>
          </a:prstGeom>
        </p:spPr>
      </p:pic>
      <p:sp>
        <p:nvSpPr>
          <p:cNvPr id="11" name="Google Shape;68;p14">
            <a:extLst>
              <a:ext uri="{FF2B5EF4-FFF2-40B4-BE49-F238E27FC236}">
                <a16:creationId xmlns:a16="http://schemas.microsoft.com/office/drawing/2014/main" id="{D2063564-04DA-9DDE-FF5D-D22FADD2ACAD}"/>
              </a:ext>
            </a:extLst>
          </p:cNvPr>
          <p:cNvSpPr txBox="1"/>
          <p:nvPr/>
        </p:nvSpPr>
        <p:spPr>
          <a:xfrm>
            <a:off x="1393028" y="6321101"/>
            <a:ext cx="12042495" cy="615513"/>
          </a:xfrm>
          <a:prstGeom prst="rect">
            <a:avLst/>
          </a:prstGeom>
          <a:noFill/>
          <a:ln>
            <a:noFill/>
          </a:ln>
        </p:spPr>
        <p:txBody>
          <a:bodyPr spcFirstLastPara="1" wrap="square" lIns="121900" tIns="121900" rIns="121900" bIns="121900" anchor="t" anchorCtr="0">
            <a:spAutoFit/>
          </a:bodyPr>
          <a:lstStyle/>
          <a:p>
            <a:r>
              <a:rPr lang="fr-FR" sz="2400" b="1" dirty="0"/>
              <a:t>Variation accrue entre </a:t>
            </a:r>
            <a:r>
              <a:rPr lang="fr-FR" sz="2400" b="1" dirty="0" err="1"/>
              <a:t>IgA</a:t>
            </a:r>
            <a:r>
              <a:rPr lang="fr-FR" sz="2400" b="1" dirty="0"/>
              <a:t>+ et </a:t>
            </a:r>
            <a:r>
              <a:rPr lang="fr-FR" sz="2400" b="1" dirty="0" err="1"/>
              <a:t>IgA</a:t>
            </a:r>
            <a:r>
              <a:rPr lang="fr-FR" sz="2400" b="1" dirty="0"/>
              <a:t>- dans l'état SCI par rapport au contrôle</a:t>
            </a:r>
            <a:endParaRPr sz="2400" b="1" dirty="0"/>
          </a:p>
        </p:txBody>
      </p:sp>
      <p:sp>
        <p:nvSpPr>
          <p:cNvPr id="12" name="ZoneTexte 11">
            <a:extLst>
              <a:ext uri="{FF2B5EF4-FFF2-40B4-BE49-F238E27FC236}">
                <a16:creationId xmlns:a16="http://schemas.microsoft.com/office/drawing/2014/main" id="{1E96673A-3DB9-B93F-06F4-53062622E0F9}"/>
              </a:ext>
            </a:extLst>
          </p:cNvPr>
          <p:cNvSpPr txBox="1"/>
          <p:nvPr/>
        </p:nvSpPr>
        <p:spPr>
          <a:xfrm>
            <a:off x="591918" y="1835466"/>
            <a:ext cx="1452522" cy="461665"/>
          </a:xfrm>
          <a:prstGeom prst="rect">
            <a:avLst/>
          </a:prstGeom>
          <a:noFill/>
        </p:spPr>
        <p:txBody>
          <a:bodyPr wrap="square" rtlCol="0">
            <a:spAutoFit/>
          </a:bodyPr>
          <a:lstStyle/>
          <a:p>
            <a:r>
              <a:rPr lang="fr-FR" sz="2400" b="1" dirty="0"/>
              <a:t>Control</a:t>
            </a:r>
          </a:p>
        </p:txBody>
      </p:sp>
      <p:sp>
        <p:nvSpPr>
          <p:cNvPr id="13" name="ZoneTexte 12">
            <a:extLst>
              <a:ext uri="{FF2B5EF4-FFF2-40B4-BE49-F238E27FC236}">
                <a16:creationId xmlns:a16="http://schemas.microsoft.com/office/drawing/2014/main" id="{410A318F-7FCE-963B-C886-FB8491908112}"/>
              </a:ext>
            </a:extLst>
          </p:cNvPr>
          <p:cNvSpPr txBox="1"/>
          <p:nvPr/>
        </p:nvSpPr>
        <p:spPr>
          <a:xfrm>
            <a:off x="932391" y="4330037"/>
            <a:ext cx="1079760" cy="461665"/>
          </a:xfrm>
          <a:prstGeom prst="rect">
            <a:avLst/>
          </a:prstGeom>
          <a:noFill/>
        </p:spPr>
        <p:txBody>
          <a:bodyPr wrap="square" rtlCol="0">
            <a:spAutoFit/>
          </a:bodyPr>
          <a:lstStyle/>
          <a:p>
            <a:r>
              <a:rPr lang="fr-FR" sz="2400" b="1" dirty="0"/>
              <a:t>CIS</a:t>
            </a:r>
          </a:p>
        </p:txBody>
      </p:sp>
      <p:pic>
        <p:nvPicPr>
          <p:cNvPr id="18" name="Image 17">
            <a:extLst>
              <a:ext uri="{FF2B5EF4-FFF2-40B4-BE49-F238E27FC236}">
                <a16:creationId xmlns:a16="http://schemas.microsoft.com/office/drawing/2014/main" id="{A74F2282-4CCE-4FE2-E7E4-DFB4535C5F0A}"/>
              </a:ext>
            </a:extLst>
          </p:cNvPr>
          <p:cNvPicPr>
            <a:picLocks noChangeAspect="1"/>
          </p:cNvPicPr>
          <p:nvPr/>
        </p:nvPicPr>
        <p:blipFill rotWithShape="1">
          <a:blip r:embed="rId5"/>
          <a:srcRect t="6875"/>
          <a:stretch/>
        </p:blipFill>
        <p:spPr>
          <a:xfrm>
            <a:off x="2203496" y="802741"/>
            <a:ext cx="2506356" cy="2762577"/>
          </a:xfrm>
          <a:prstGeom prst="rect">
            <a:avLst/>
          </a:prstGeom>
        </p:spPr>
      </p:pic>
      <p:pic>
        <p:nvPicPr>
          <p:cNvPr id="20" name="Image 19">
            <a:extLst>
              <a:ext uri="{FF2B5EF4-FFF2-40B4-BE49-F238E27FC236}">
                <a16:creationId xmlns:a16="http://schemas.microsoft.com/office/drawing/2014/main" id="{B2105AB4-54A0-B4E6-7839-C8A2DAD2CD77}"/>
              </a:ext>
            </a:extLst>
          </p:cNvPr>
          <p:cNvPicPr>
            <a:picLocks noChangeAspect="1"/>
          </p:cNvPicPr>
          <p:nvPr/>
        </p:nvPicPr>
        <p:blipFill rotWithShape="1">
          <a:blip r:embed="rId6"/>
          <a:srcRect t="8559"/>
          <a:stretch/>
        </p:blipFill>
        <p:spPr>
          <a:xfrm>
            <a:off x="2203496" y="3623884"/>
            <a:ext cx="2506356" cy="2712586"/>
          </a:xfrm>
          <a:prstGeom prst="rect">
            <a:avLst/>
          </a:prstGeom>
        </p:spPr>
      </p:pic>
      <p:pic>
        <p:nvPicPr>
          <p:cNvPr id="21" name="Image 20">
            <a:extLst>
              <a:ext uri="{FF2B5EF4-FFF2-40B4-BE49-F238E27FC236}">
                <a16:creationId xmlns:a16="http://schemas.microsoft.com/office/drawing/2014/main" id="{7BE5398A-4E49-EE4E-71FA-C8423B05547A}"/>
              </a:ext>
            </a:extLst>
          </p:cNvPr>
          <p:cNvPicPr>
            <a:picLocks noChangeAspect="1"/>
          </p:cNvPicPr>
          <p:nvPr/>
        </p:nvPicPr>
        <p:blipFill rotWithShape="1">
          <a:blip r:embed="rId3"/>
          <a:srcRect l="86185" t="42579" r="8583" b="46213"/>
          <a:stretch/>
        </p:blipFill>
        <p:spPr>
          <a:xfrm>
            <a:off x="9702940" y="1823443"/>
            <a:ext cx="444620" cy="777025"/>
          </a:xfrm>
          <a:prstGeom prst="rect">
            <a:avLst/>
          </a:prstGeom>
        </p:spPr>
      </p:pic>
      <p:sp>
        <p:nvSpPr>
          <p:cNvPr id="23" name="ZoneTexte 22">
            <a:extLst>
              <a:ext uri="{FF2B5EF4-FFF2-40B4-BE49-F238E27FC236}">
                <a16:creationId xmlns:a16="http://schemas.microsoft.com/office/drawing/2014/main" id="{FFC31B76-2D18-3345-FF37-9537950ED238}"/>
              </a:ext>
            </a:extLst>
          </p:cNvPr>
          <p:cNvSpPr txBox="1"/>
          <p:nvPr/>
        </p:nvSpPr>
        <p:spPr>
          <a:xfrm>
            <a:off x="10084067" y="1842623"/>
            <a:ext cx="1067022" cy="369332"/>
          </a:xfrm>
          <a:prstGeom prst="rect">
            <a:avLst/>
          </a:prstGeom>
          <a:noFill/>
        </p:spPr>
        <p:txBody>
          <a:bodyPr wrap="square" rtlCol="0">
            <a:spAutoFit/>
          </a:bodyPr>
          <a:lstStyle/>
          <a:p>
            <a:r>
              <a:rPr lang="fr-FR" dirty="0" err="1"/>
              <a:t>IgA</a:t>
            </a:r>
            <a:r>
              <a:rPr lang="fr-FR" dirty="0"/>
              <a:t>+</a:t>
            </a:r>
          </a:p>
        </p:txBody>
      </p:sp>
      <p:sp>
        <p:nvSpPr>
          <p:cNvPr id="24" name="ZoneTexte 23">
            <a:extLst>
              <a:ext uri="{FF2B5EF4-FFF2-40B4-BE49-F238E27FC236}">
                <a16:creationId xmlns:a16="http://schemas.microsoft.com/office/drawing/2014/main" id="{A4ECFA7C-5614-A2C1-1744-C3ABB5354943}"/>
              </a:ext>
            </a:extLst>
          </p:cNvPr>
          <p:cNvSpPr txBox="1"/>
          <p:nvPr/>
        </p:nvSpPr>
        <p:spPr>
          <a:xfrm>
            <a:off x="10084067" y="2114596"/>
            <a:ext cx="1067022" cy="369332"/>
          </a:xfrm>
          <a:prstGeom prst="rect">
            <a:avLst/>
          </a:prstGeom>
          <a:noFill/>
        </p:spPr>
        <p:txBody>
          <a:bodyPr wrap="square" rtlCol="0">
            <a:spAutoFit/>
          </a:bodyPr>
          <a:lstStyle/>
          <a:p>
            <a:r>
              <a:rPr lang="fr-FR" dirty="0" err="1"/>
              <a:t>IgA</a:t>
            </a:r>
            <a:r>
              <a:rPr lang="fr-FR" dirty="0"/>
              <a:t>-</a:t>
            </a:r>
          </a:p>
        </p:txBody>
      </p:sp>
      <p:pic>
        <p:nvPicPr>
          <p:cNvPr id="25" name="Image 24">
            <a:extLst>
              <a:ext uri="{FF2B5EF4-FFF2-40B4-BE49-F238E27FC236}">
                <a16:creationId xmlns:a16="http://schemas.microsoft.com/office/drawing/2014/main" id="{D580CC4A-7156-2A52-C406-86BBCE803A24}"/>
              </a:ext>
            </a:extLst>
          </p:cNvPr>
          <p:cNvPicPr>
            <a:picLocks noChangeAspect="1"/>
          </p:cNvPicPr>
          <p:nvPr/>
        </p:nvPicPr>
        <p:blipFill rotWithShape="1">
          <a:blip r:embed="rId3"/>
          <a:srcRect l="86185" t="42579" r="8583" b="46213"/>
          <a:stretch/>
        </p:blipFill>
        <p:spPr>
          <a:xfrm>
            <a:off x="9702940" y="4406333"/>
            <a:ext cx="444620" cy="777025"/>
          </a:xfrm>
          <a:prstGeom prst="rect">
            <a:avLst/>
          </a:prstGeom>
        </p:spPr>
      </p:pic>
      <p:sp>
        <p:nvSpPr>
          <p:cNvPr id="26" name="ZoneTexte 25">
            <a:extLst>
              <a:ext uri="{FF2B5EF4-FFF2-40B4-BE49-F238E27FC236}">
                <a16:creationId xmlns:a16="http://schemas.microsoft.com/office/drawing/2014/main" id="{0DF05ADF-0947-5078-D5AA-BED9985931B9}"/>
              </a:ext>
            </a:extLst>
          </p:cNvPr>
          <p:cNvSpPr txBox="1"/>
          <p:nvPr/>
        </p:nvSpPr>
        <p:spPr>
          <a:xfrm>
            <a:off x="10036853" y="4406333"/>
            <a:ext cx="1067022" cy="369332"/>
          </a:xfrm>
          <a:prstGeom prst="rect">
            <a:avLst/>
          </a:prstGeom>
          <a:noFill/>
        </p:spPr>
        <p:txBody>
          <a:bodyPr wrap="square" rtlCol="0">
            <a:spAutoFit/>
          </a:bodyPr>
          <a:lstStyle/>
          <a:p>
            <a:r>
              <a:rPr lang="fr-FR" dirty="0" err="1"/>
              <a:t>IgA</a:t>
            </a:r>
            <a:r>
              <a:rPr lang="fr-FR" dirty="0"/>
              <a:t>+</a:t>
            </a:r>
          </a:p>
        </p:txBody>
      </p:sp>
      <p:sp>
        <p:nvSpPr>
          <p:cNvPr id="27" name="ZoneTexte 26">
            <a:extLst>
              <a:ext uri="{FF2B5EF4-FFF2-40B4-BE49-F238E27FC236}">
                <a16:creationId xmlns:a16="http://schemas.microsoft.com/office/drawing/2014/main" id="{E83A57F4-254B-736D-FA33-CE4FB636AE30}"/>
              </a:ext>
            </a:extLst>
          </p:cNvPr>
          <p:cNvSpPr txBox="1"/>
          <p:nvPr/>
        </p:nvSpPr>
        <p:spPr>
          <a:xfrm>
            <a:off x="10036853" y="4687903"/>
            <a:ext cx="1067022" cy="369332"/>
          </a:xfrm>
          <a:prstGeom prst="rect">
            <a:avLst/>
          </a:prstGeom>
          <a:noFill/>
        </p:spPr>
        <p:txBody>
          <a:bodyPr wrap="square" rtlCol="0">
            <a:spAutoFit/>
          </a:bodyPr>
          <a:lstStyle/>
          <a:p>
            <a:r>
              <a:rPr lang="fr-FR" dirty="0" err="1"/>
              <a:t>IgA</a:t>
            </a:r>
            <a:r>
              <a:rPr lang="fr-FR" dirty="0"/>
              <a:t>-</a:t>
            </a:r>
          </a:p>
        </p:txBody>
      </p:sp>
      <p:grpSp>
        <p:nvGrpSpPr>
          <p:cNvPr id="29" name="Groupe 28">
            <a:extLst>
              <a:ext uri="{FF2B5EF4-FFF2-40B4-BE49-F238E27FC236}">
                <a16:creationId xmlns:a16="http://schemas.microsoft.com/office/drawing/2014/main" id="{E1F3F650-348B-9784-3832-B4AB41FFB512}"/>
              </a:ext>
            </a:extLst>
          </p:cNvPr>
          <p:cNvGrpSpPr/>
          <p:nvPr/>
        </p:nvGrpSpPr>
        <p:grpSpPr>
          <a:xfrm>
            <a:off x="853148" y="-29399"/>
            <a:ext cx="9943104" cy="615513"/>
            <a:chOff x="853148" y="-29399"/>
            <a:chExt cx="9943104" cy="615513"/>
          </a:xfrm>
        </p:grpSpPr>
        <p:sp>
          <p:nvSpPr>
            <p:cNvPr id="14" name="Rectangle 13">
              <a:extLst>
                <a:ext uri="{FF2B5EF4-FFF2-40B4-BE49-F238E27FC236}">
                  <a16:creationId xmlns:a16="http://schemas.microsoft.com/office/drawing/2014/main" id="{01BD7DF4-29BE-4638-C2BD-20F8692AEAD9}"/>
                </a:ext>
              </a:extLst>
            </p:cNvPr>
            <p:cNvSpPr/>
            <p:nvPr/>
          </p:nvSpPr>
          <p:spPr>
            <a:xfrm>
              <a:off x="853148" y="-9682"/>
              <a:ext cx="9943104" cy="58128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Google Shape;68;p14">
              <a:extLst>
                <a:ext uri="{FF2B5EF4-FFF2-40B4-BE49-F238E27FC236}">
                  <a16:creationId xmlns:a16="http://schemas.microsoft.com/office/drawing/2014/main" id="{3A3F3112-5A15-3814-62B3-B5B5B4C81E64}"/>
                </a:ext>
              </a:extLst>
            </p:cNvPr>
            <p:cNvSpPr txBox="1"/>
            <p:nvPr/>
          </p:nvSpPr>
          <p:spPr>
            <a:xfrm>
              <a:off x="1021625" y="-29399"/>
              <a:ext cx="9682437" cy="615513"/>
            </a:xfrm>
            <a:prstGeom prst="rect">
              <a:avLst/>
            </a:prstGeom>
            <a:noFill/>
            <a:ln>
              <a:noFill/>
            </a:ln>
          </p:spPr>
          <p:txBody>
            <a:bodyPr spcFirstLastPara="1" wrap="square" lIns="121900" tIns="121900" rIns="121900" bIns="121900" anchor="t" anchorCtr="0">
              <a:spAutoFit/>
            </a:bodyPr>
            <a:lstStyle/>
            <a:p>
              <a:r>
                <a:rPr lang="fr-FR" sz="2400" b="1" dirty="0"/>
                <a:t>Analyse générale du microbiome: Comparaison des bactéries </a:t>
              </a:r>
              <a:r>
                <a:rPr lang="fr-FR" sz="2400" b="1" dirty="0" err="1"/>
                <a:t>IgA</a:t>
              </a:r>
              <a:r>
                <a:rPr lang="fr-FR" sz="2400" b="1" dirty="0"/>
                <a:t>+ et </a:t>
              </a:r>
              <a:r>
                <a:rPr lang="fr-FR" sz="2400" b="1" dirty="0" err="1"/>
                <a:t>IgA</a:t>
              </a:r>
              <a:r>
                <a:rPr lang="fr-FR" sz="2400" b="1" dirty="0"/>
                <a:t>- </a:t>
              </a:r>
              <a:endParaRPr sz="2400" b="1" dirty="0"/>
            </a:p>
          </p:txBody>
        </p:sp>
      </p:grpSp>
    </p:spTree>
    <p:extLst>
      <p:ext uri="{BB962C8B-B14F-4D97-AF65-F5344CB8AC3E}">
        <p14:creationId xmlns:p14="http://schemas.microsoft.com/office/powerpoint/2010/main" val="135607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id="{384154AD-FE71-DD8C-CDE4-9AAB939DD51D}"/>
              </a:ext>
            </a:extLst>
          </p:cNvPr>
          <p:cNvPicPr>
            <a:picLocks noChangeAspect="1"/>
          </p:cNvPicPr>
          <p:nvPr/>
        </p:nvPicPr>
        <p:blipFill>
          <a:blip r:embed="rId2"/>
          <a:stretch>
            <a:fillRect/>
          </a:stretch>
        </p:blipFill>
        <p:spPr>
          <a:xfrm>
            <a:off x="11446079" y="117883"/>
            <a:ext cx="642363" cy="617674"/>
          </a:xfrm>
          <a:prstGeom prst="rect">
            <a:avLst/>
          </a:prstGeom>
        </p:spPr>
      </p:pic>
      <p:pic>
        <p:nvPicPr>
          <p:cNvPr id="22" name="Image 21">
            <a:extLst>
              <a:ext uri="{FF2B5EF4-FFF2-40B4-BE49-F238E27FC236}">
                <a16:creationId xmlns:a16="http://schemas.microsoft.com/office/drawing/2014/main" id="{B52DD590-6F78-0D69-F25A-6055717A8EEA}"/>
              </a:ext>
            </a:extLst>
          </p:cNvPr>
          <p:cNvPicPr>
            <a:picLocks noChangeAspect="1"/>
          </p:cNvPicPr>
          <p:nvPr/>
        </p:nvPicPr>
        <p:blipFill rotWithShape="1">
          <a:blip r:embed="rId3"/>
          <a:srcRect r="11753"/>
          <a:stretch/>
        </p:blipFill>
        <p:spPr>
          <a:xfrm>
            <a:off x="325472" y="1247140"/>
            <a:ext cx="5331963" cy="4363720"/>
          </a:xfrm>
          <a:prstGeom prst="rect">
            <a:avLst/>
          </a:prstGeom>
        </p:spPr>
      </p:pic>
      <p:pic>
        <p:nvPicPr>
          <p:cNvPr id="24" name="Image 23">
            <a:extLst>
              <a:ext uri="{FF2B5EF4-FFF2-40B4-BE49-F238E27FC236}">
                <a16:creationId xmlns:a16="http://schemas.microsoft.com/office/drawing/2014/main" id="{54BA783A-D321-F7C4-CF4F-091FD9AED0E1}"/>
              </a:ext>
            </a:extLst>
          </p:cNvPr>
          <p:cNvPicPr>
            <a:picLocks noChangeAspect="1"/>
          </p:cNvPicPr>
          <p:nvPr/>
        </p:nvPicPr>
        <p:blipFill rotWithShape="1">
          <a:blip r:embed="rId4"/>
          <a:srcRect r="10406"/>
          <a:stretch/>
        </p:blipFill>
        <p:spPr>
          <a:xfrm>
            <a:off x="6236556" y="1247140"/>
            <a:ext cx="5530704" cy="4363720"/>
          </a:xfrm>
          <a:prstGeom prst="rect">
            <a:avLst/>
          </a:prstGeom>
        </p:spPr>
      </p:pic>
      <p:pic>
        <p:nvPicPr>
          <p:cNvPr id="25" name="Image 24">
            <a:extLst>
              <a:ext uri="{FF2B5EF4-FFF2-40B4-BE49-F238E27FC236}">
                <a16:creationId xmlns:a16="http://schemas.microsoft.com/office/drawing/2014/main" id="{A00948A4-F2F4-E2E1-B82C-BB24CB6D1196}"/>
              </a:ext>
            </a:extLst>
          </p:cNvPr>
          <p:cNvPicPr>
            <a:picLocks noChangeAspect="1"/>
          </p:cNvPicPr>
          <p:nvPr/>
        </p:nvPicPr>
        <p:blipFill rotWithShape="1">
          <a:blip r:embed="rId4"/>
          <a:srcRect l="87985" t="38999" b="45169"/>
          <a:stretch/>
        </p:blipFill>
        <p:spPr>
          <a:xfrm>
            <a:off x="5657435" y="2593340"/>
            <a:ext cx="1158242" cy="1078911"/>
          </a:xfrm>
          <a:prstGeom prst="rect">
            <a:avLst/>
          </a:prstGeom>
        </p:spPr>
      </p:pic>
      <p:sp>
        <p:nvSpPr>
          <p:cNvPr id="27" name="ZoneTexte 26">
            <a:extLst>
              <a:ext uri="{FF2B5EF4-FFF2-40B4-BE49-F238E27FC236}">
                <a16:creationId xmlns:a16="http://schemas.microsoft.com/office/drawing/2014/main" id="{D84FCC0B-2A69-ABA7-F52F-9BC3BBC47711}"/>
              </a:ext>
            </a:extLst>
          </p:cNvPr>
          <p:cNvSpPr txBox="1"/>
          <p:nvPr/>
        </p:nvSpPr>
        <p:spPr>
          <a:xfrm>
            <a:off x="2490281" y="856034"/>
            <a:ext cx="1692613" cy="369332"/>
          </a:xfrm>
          <a:prstGeom prst="rect">
            <a:avLst/>
          </a:prstGeom>
          <a:noFill/>
        </p:spPr>
        <p:txBody>
          <a:bodyPr wrap="square" rtlCol="0">
            <a:spAutoFit/>
          </a:bodyPr>
          <a:lstStyle/>
          <a:p>
            <a:r>
              <a:rPr lang="fr-FR" b="1" dirty="0"/>
              <a:t>Control</a:t>
            </a:r>
          </a:p>
        </p:txBody>
      </p:sp>
      <p:sp>
        <p:nvSpPr>
          <p:cNvPr id="28" name="ZoneTexte 27">
            <a:extLst>
              <a:ext uri="{FF2B5EF4-FFF2-40B4-BE49-F238E27FC236}">
                <a16:creationId xmlns:a16="http://schemas.microsoft.com/office/drawing/2014/main" id="{FBC52B16-724B-5D7B-ED6A-EC35D2176AF2}"/>
              </a:ext>
            </a:extLst>
          </p:cNvPr>
          <p:cNvSpPr txBox="1"/>
          <p:nvPr/>
        </p:nvSpPr>
        <p:spPr>
          <a:xfrm>
            <a:off x="8605736" y="856034"/>
            <a:ext cx="1692613" cy="369332"/>
          </a:xfrm>
          <a:prstGeom prst="rect">
            <a:avLst/>
          </a:prstGeom>
          <a:noFill/>
        </p:spPr>
        <p:txBody>
          <a:bodyPr wrap="square" rtlCol="0">
            <a:spAutoFit/>
          </a:bodyPr>
          <a:lstStyle/>
          <a:p>
            <a:r>
              <a:rPr lang="fr-FR" b="1" dirty="0"/>
              <a:t>CIS</a:t>
            </a:r>
          </a:p>
        </p:txBody>
      </p:sp>
    </p:spTree>
    <p:extLst>
      <p:ext uri="{BB962C8B-B14F-4D97-AF65-F5344CB8AC3E}">
        <p14:creationId xmlns:p14="http://schemas.microsoft.com/office/powerpoint/2010/main" val="2037274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13CDA5B2-9DF5-D0FA-BB4A-508C454628E7}"/>
              </a:ext>
            </a:extLst>
          </p:cNvPr>
          <p:cNvGrpSpPr/>
          <p:nvPr/>
        </p:nvGrpSpPr>
        <p:grpSpPr>
          <a:xfrm>
            <a:off x="1490084" y="849299"/>
            <a:ext cx="5234158" cy="5404110"/>
            <a:chOff x="182419" y="1039091"/>
            <a:chExt cx="5591383" cy="5486400"/>
          </a:xfrm>
        </p:grpSpPr>
        <p:pic>
          <p:nvPicPr>
            <p:cNvPr id="7" name="Image 6">
              <a:extLst>
                <a:ext uri="{FF2B5EF4-FFF2-40B4-BE49-F238E27FC236}">
                  <a16:creationId xmlns:a16="http://schemas.microsoft.com/office/drawing/2014/main" id="{BBFEC16E-C072-CD67-2126-A05DC6D3E360}"/>
                </a:ext>
              </a:extLst>
            </p:cNvPr>
            <p:cNvPicPr>
              <a:picLocks noChangeAspect="1"/>
            </p:cNvPicPr>
            <p:nvPr/>
          </p:nvPicPr>
          <p:blipFill rotWithShape="1">
            <a:blip r:embed="rId3"/>
            <a:srcRect r="23862"/>
            <a:stretch/>
          </p:blipFill>
          <p:spPr>
            <a:xfrm>
              <a:off x="182419" y="1039091"/>
              <a:ext cx="3481060" cy="5486400"/>
            </a:xfrm>
            <a:prstGeom prst="rect">
              <a:avLst/>
            </a:prstGeom>
          </p:spPr>
        </p:pic>
        <p:sp>
          <p:nvSpPr>
            <p:cNvPr id="8" name="ZoneTexte 7">
              <a:extLst>
                <a:ext uri="{FF2B5EF4-FFF2-40B4-BE49-F238E27FC236}">
                  <a16:creationId xmlns:a16="http://schemas.microsoft.com/office/drawing/2014/main" id="{4D4BB1CF-32CF-00FF-0262-7E60E9ECE1D3}"/>
                </a:ext>
              </a:extLst>
            </p:cNvPr>
            <p:cNvSpPr txBox="1"/>
            <p:nvPr/>
          </p:nvSpPr>
          <p:spPr>
            <a:xfrm>
              <a:off x="1526678" y="4096553"/>
              <a:ext cx="2443509" cy="369332"/>
            </a:xfrm>
            <a:prstGeom prst="rect">
              <a:avLst/>
            </a:prstGeom>
            <a:noFill/>
          </p:spPr>
          <p:txBody>
            <a:bodyPr wrap="square" rtlCol="0">
              <a:spAutoFit/>
            </a:bodyPr>
            <a:lstStyle/>
            <a:p>
              <a:r>
                <a:rPr lang="fr-FR" dirty="0"/>
                <a:t>CER209</a:t>
              </a:r>
            </a:p>
          </p:txBody>
        </p:sp>
        <p:sp>
          <p:nvSpPr>
            <p:cNvPr id="9" name="ZoneTexte 8">
              <a:extLst>
                <a:ext uri="{FF2B5EF4-FFF2-40B4-BE49-F238E27FC236}">
                  <a16:creationId xmlns:a16="http://schemas.microsoft.com/office/drawing/2014/main" id="{3777B9A4-A3DD-4654-0E53-54A394A070B5}"/>
                </a:ext>
              </a:extLst>
            </p:cNvPr>
            <p:cNvSpPr txBox="1"/>
            <p:nvPr/>
          </p:nvSpPr>
          <p:spPr>
            <a:xfrm>
              <a:off x="1503998" y="4448980"/>
              <a:ext cx="2443509" cy="369332"/>
            </a:xfrm>
            <a:prstGeom prst="rect">
              <a:avLst/>
            </a:prstGeom>
            <a:noFill/>
          </p:spPr>
          <p:txBody>
            <a:bodyPr wrap="square" rtlCol="0">
              <a:spAutoFit/>
            </a:bodyPr>
            <a:lstStyle/>
            <a:p>
              <a:r>
                <a:rPr lang="fr-FR" dirty="0"/>
                <a:t>CER209</a:t>
              </a:r>
            </a:p>
          </p:txBody>
        </p:sp>
        <p:sp>
          <p:nvSpPr>
            <p:cNvPr id="10" name="ZoneTexte 9">
              <a:extLst>
                <a:ext uri="{FF2B5EF4-FFF2-40B4-BE49-F238E27FC236}">
                  <a16:creationId xmlns:a16="http://schemas.microsoft.com/office/drawing/2014/main" id="{89F176C0-AD71-0008-E86E-93DF2A504615}"/>
                </a:ext>
              </a:extLst>
            </p:cNvPr>
            <p:cNvSpPr txBox="1"/>
            <p:nvPr/>
          </p:nvSpPr>
          <p:spPr>
            <a:xfrm>
              <a:off x="3330293" y="1697346"/>
              <a:ext cx="2443509" cy="369332"/>
            </a:xfrm>
            <a:prstGeom prst="rect">
              <a:avLst/>
            </a:prstGeom>
            <a:noFill/>
          </p:spPr>
          <p:txBody>
            <a:bodyPr wrap="square" rtlCol="0">
              <a:spAutoFit/>
            </a:bodyPr>
            <a:lstStyle/>
            <a:p>
              <a:r>
                <a:rPr lang="fr-FR" dirty="0"/>
                <a:t>CER226</a:t>
              </a:r>
            </a:p>
          </p:txBody>
        </p:sp>
        <p:sp>
          <p:nvSpPr>
            <p:cNvPr id="11" name="ZoneTexte 10">
              <a:extLst>
                <a:ext uri="{FF2B5EF4-FFF2-40B4-BE49-F238E27FC236}">
                  <a16:creationId xmlns:a16="http://schemas.microsoft.com/office/drawing/2014/main" id="{F69FAAF8-478E-3E2F-B927-ABB3E3B79350}"/>
                </a:ext>
              </a:extLst>
            </p:cNvPr>
            <p:cNvSpPr txBox="1"/>
            <p:nvPr/>
          </p:nvSpPr>
          <p:spPr>
            <a:xfrm>
              <a:off x="2108538" y="1135238"/>
              <a:ext cx="2443509" cy="369332"/>
            </a:xfrm>
            <a:prstGeom prst="rect">
              <a:avLst/>
            </a:prstGeom>
            <a:noFill/>
          </p:spPr>
          <p:txBody>
            <a:bodyPr wrap="square" rtlCol="0">
              <a:spAutoFit/>
            </a:bodyPr>
            <a:lstStyle/>
            <a:p>
              <a:r>
                <a:rPr lang="fr-FR" dirty="0"/>
                <a:t>CER223</a:t>
              </a:r>
            </a:p>
          </p:txBody>
        </p:sp>
        <p:sp>
          <p:nvSpPr>
            <p:cNvPr id="12" name="ZoneTexte 11">
              <a:extLst>
                <a:ext uri="{FF2B5EF4-FFF2-40B4-BE49-F238E27FC236}">
                  <a16:creationId xmlns:a16="http://schemas.microsoft.com/office/drawing/2014/main" id="{AF444259-E7CC-401A-1995-9D15C17B66AB}"/>
                </a:ext>
              </a:extLst>
            </p:cNvPr>
            <p:cNvSpPr txBox="1"/>
            <p:nvPr/>
          </p:nvSpPr>
          <p:spPr>
            <a:xfrm>
              <a:off x="1366982" y="1411572"/>
              <a:ext cx="2443509" cy="369332"/>
            </a:xfrm>
            <a:prstGeom prst="rect">
              <a:avLst/>
            </a:prstGeom>
            <a:noFill/>
          </p:spPr>
          <p:txBody>
            <a:bodyPr wrap="square" rtlCol="0">
              <a:spAutoFit/>
            </a:bodyPr>
            <a:lstStyle/>
            <a:p>
              <a:r>
                <a:rPr lang="fr-FR" dirty="0"/>
                <a:t>CER223</a:t>
              </a:r>
            </a:p>
          </p:txBody>
        </p:sp>
        <p:sp>
          <p:nvSpPr>
            <p:cNvPr id="13" name="ZoneTexte 12">
              <a:extLst>
                <a:ext uri="{FF2B5EF4-FFF2-40B4-BE49-F238E27FC236}">
                  <a16:creationId xmlns:a16="http://schemas.microsoft.com/office/drawing/2014/main" id="{484675AA-84D5-CDAB-6560-A4BCBD8984EE}"/>
                </a:ext>
              </a:extLst>
            </p:cNvPr>
            <p:cNvSpPr txBox="1"/>
            <p:nvPr/>
          </p:nvSpPr>
          <p:spPr>
            <a:xfrm>
              <a:off x="2035914" y="1987640"/>
              <a:ext cx="2443509" cy="369332"/>
            </a:xfrm>
            <a:prstGeom prst="rect">
              <a:avLst/>
            </a:prstGeom>
            <a:noFill/>
          </p:spPr>
          <p:txBody>
            <a:bodyPr wrap="square" rtlCol="0">
              <a:spAutoFit/>
            </a:bodyPr>
            <a:lstStyle/>
            <a:p>
              <a:r>
                <a:rPr lang="fr-FR" dirty="0"/>
                <a:t>CER231</a:t>
              </a:r>
            </a:p>
          </p:txBody>
        </p:sp>
        <p:sp>
          <p:nvSpPr>
            <p:cNvPr id="14" name="ZoneTexte 13">
              <a:extLst>
                <a:ext uri="{FF2B5EF4-FFF2-40B4-BE49-F238E27FC236}">
                  <a16:creationId xmlns:a16="http://schemas.microsoft.com/office/drawing/2014/main" id="{9BD52002-6258-F1AD-A310-5AE926C9B9CB}"/>
                </a:ext>
              </a:extLst>
            </p:cNvPr>
            <p:cNvSpPr txBox="1"/>
            <p:nvPr/>
          </p:nvSpPr>
          <p:spPr>
            <a:xfrm>
              <a:off x="3140594" y="2284610"/>
              <a:ext cx="2443509" cy="369332"/>
            </a:xfrm>
            <a:prstGeom prst="rect">
              <a:avLst/>
            </a:prstGeom>
            <a:noFill/>
          </p:spPr>
          <p:txBody>
            <a:bodyPr wrap="square" rtlCol="0">
              <a:spAutoFit/>
            </a:bodyPr>
            <a:lstStyle/>
            <a:p>
              <a:r>
                <a:rPr lang="fr-FR" dirty="0"/>
                <a:t>CER231</a:t>
              </a:r>
            </a:p>
          </p:txBody>
        </p:sp>
        <p:sp>
          <p:nvSpPr>
            <p:cNvPr id="15" name="ZoneTexte 14">
              <a:extLst>
                <a:ext uri="{FF2B5EF4-FFF2-40B4-BE49-F238E27FC236}">
                  <a16:creationId xmlns:a16="http://schemas.microsoft.com/office/drawing/2014/main" id="{49DBE5F2-1B0C-B9AA-9104-38BB0936623E}"/>
                </a:ext>
              </a:extLst>
            </p:cNvPr>
            <p:cNvSpPr txBox="1"/>
            <p:nvPr/>
          </p:nvSpPr>
          <p:spPr>
            <a:xfrm>
              <a:off x="2703026" y="3786540"/>
              <a:ext cx="2443509" cy="369332"/>
            </a:xfrm>
            <a:prstGeom prst="rect">
              <a:avLst/>
            </a:prstGeom>
            <a:noFill/>
          </p:spPr>
          <p:txBody>
            <a:bodyPr wrap="square" rtlCol="0">
              <a:spAutoFit/>
            </a:bodyPr>
            <a:lstStyle/>
            <a:p>
              <a:r>
                <a:rPr lang="fr-FR" dirty="0"/>
                <a:t>CER210</a:t>
              </a:r>
            </a:p>
          </p:txBody>
        </p:sp>
        <p:sp>
          <p:nvSpPr>
            <p:cNvPr id="16" name="ZoneTexte 15">
              <a:extLst>
                <a:ext uri="{FF2B5EF4-FFF2-40B4-BE49-F238E27FC236}">
                  <a16:creationId xmlns:a16="http://schemas.microsoft.com/office/drawing/2014/main" id="{B1667DBD-4FB2-9710-2481-08BE699D6C8E}"/>
                </a:ext>
              </a:extLst>
            </p:cNvPr>
            <p:cNvSpPr txBox="1"/>
            <p:nvPr/>
          </p:nvSpPr>
          <p:spPr>
            <a:xfrm>
              <a:off x="1366982" y="2600685"/>
              <a:ext cx="2443509" cy="369332"/>
            </a:xfrm>
            <a:prstGeom prst="rect">
              <a:avLst/>
            </a:prstGeom>
            <a:noFill/>
          </p:spPr>
          <p:txBody>
            <a:bodyPr wrap="square" rtlCol="0">
              <a:spAutoFit/>
            </a:bodyPr>
            <a:lstStyle/>
            <a:p>
              <a:r>
                <a:rPr lang="fr-FR" dirty="0"/>
                <a:t>CER005</a:t>
              </a:r>
            </a:p>
          </p:txBody>
        </p:sp>
        <p:sp>
          <p:nvSpPr>
            <p:cNvPr id="17" name="ZoneTexte 16">
              <a:extLst>
                <a:ext uri="{FF2B5EF4-FFF2-40B4-BE49-F238E27FC236}">
                  <a16:creationId xmlns:a16="http://schemas.microsoft.com/office/drawing/2014/main" id="{17461C56-150E-8C06-07AD-7D9B52C50F28}"/>
                </a:ext>
              </a:extLst>
            </p:cNvPr>
            <p:cNvSpPr txBox="1"/>
            <p:nvPr/>
          </p:nvSpPr>
          <p:spPr>
            <a:xfrm>
              <a:off x="1588864" y="2925147"/>
              <a:ext cx="2443509" cy="369332"/>
            </a:xfrm>
            <a:prstGeom prst="rect">
              <a:avLst/>
            </a:prstGeom>
            <a:noFill/>
          </p:spPr>
          <p:txBody>
            <a:bodyPr wrap="square" rtlCol="0">
              <a:spAutoFit/>
            </a:bodyPr>
            <a:lstStyle/>
            <a:p>
              <a:r>
                <a:rPr lang="fr-FR" dirty="0"/>
                <a:t>CER005</a:t>
              </a:r>
            </a:p>
          </p:txBody>
        </p:sp>
        <p:sp>
          <p:nvSpPr>
            <p:cNvPr id="18" name="ZoneTexte 17">
              <a:extLst>
                <a:ext uri="{FF2B5EF4-FFF2-40B4-BE49-F238E27FC236}">
                  <a16:creationId xmlns:a16="http://schemas.microsoft.com/office/drawing/2014/main" id="{718C29EB-F8EF-3BEA-CAA5-FDF45ACA65A1}"/>
                </a:ext>
              </a:extLst>
            </p:cNvPr>
            <p:cNvSpPr txBox="1"/>
            <p:nvPr/>
          </p:nvSpPr>
          <p:spPr>
            <a:xfrm>
              <a:off x="1195391" y="3218255"/>
              <a:ext cx="2443509" cy="369332"/>
            </a:xfrm>
            <a:prstGeom prst="rect">
              <a:avLst/>
            </a:prstGeom>
            <a:noFill/>
          </p:spPr>
          <p:txBody>
            <a:bodyPr wrap="square" rtlCol="0">
              <a:spAutoFit/>
            </a:bodyPr>
            <a:lstStyle/>
            <a:p>
              <a:r>
                <a:rPr lang="fr-FR" dirty="0"/>
                <a:t>CER203</a:t>
              </a:r>
            </a:p>
          </p:txBody>
        </p:sp>
        <p:sp>
          <p:nvSpPr>
            <p:cNvPr id="19" name="ZoneTexte 18">
              <a:extLst>
                <a:ext uri="{FF2B5EF4-FFF2-40B4-BE49-F238E27FC236}">
                  <a16:creationId xmlns:a16="http://schemas.microsoft.com/office/drawing/2014/main" id="{A31A46DB-5C03-D849-9483-3A4E682972D7}"/>
                </a:ext>
              </a:extLst>
            </p:cNvPr>
            <p:cNvSpPr txBox="1"/>
            <p:nvPr/>
          </p:nvSpPr>
          <p:spPr>
            <a:xfrm>
              <a:off x="990952" y="3515335"/>
              <a:ext cx="2443509" cy="369332"/>
            </a:xfrm>
            <a:prstGeom prst="rect">
              <a:avLst/>
            </a:prstGeom>
            <a:noFill/>
          </p:spPr>
          <p:txBody>
            <a:bodyPr wrap="square" rtlCol="0">
              <a:spAutoFit/>
            </a:bodyPr>
            <a:lstStyle/>
            <a:p>
              <a:r>
                <a:rPr lang="fr-FR" dirty="0"/>
                <a:t>CER203</a:t>
              </a:r>
            </a:p>
          </p:txBody>
        </p:sp>
        <p:sp>
          <p:nvSpPr>
            <p:cNvPr id="20" name="ZoneTexte 19">
              <a:extLst>
                <a:ext uri="{FF2B5EF4-FFF2-40B4-BE49-F238E27FC236}">
                  <a16:creationId xmlns:a16="http://schemas.microsoft.com/office/drawing/2014/main" id="{F462F427-4AC9-84BB-719B-D04F11E0329E}"/>
                </a:ext>
              </a:extLst>
            </p:cNvPr>
            <p:cNvSpPr txBox="1"/>
            <p:nvPr/>
          </p:nvSpPr>
          <p:spPr>
            <a:xfrm>
              <a:off x="695945" y="5879165"/>
              <a:ext cx="2443509" cy="369332"/>
            </a:xfrm>
            <a:prstGeom prst="rect">
              <a:avLst/>
            </a:prstGeom>
            <a:noFill/>
          </p:spPr>
          <p:txBody>
            <a:bodyPr wrap="square" rtlCol="0">
              <a:spAutoFit/>
            </a:bodyPr>
            <a:lstStyle/>
            <a:p>
              <a:r>
                <a:rPr lang="fr-FR" dirty="0"/>
                <a:t>CER232</a:t>
              </a:r>
            </a:p>
          </p:txBody>
        </p:sp>
        <p:sp>
          <p:nvSpPr>
            <p:cNvPr id="21" name="ZoneTexte 20">
              <a:extLst>
                <a:ext uri="{FF2B5EF4-FFF2-40B4-BE49-F238E27FC236}">
                  <a16:creationId xmlns:a16="http://schemas.microsoft.com/office/drawing/2014/main" id="{AA25DEFF-8226-F0EC-255A-D4E197922293}"/>
                </a:ext>
              </a:extLst>
            </p:cNvPr>
            <p:cNvSpPr txBox="1"/>
            <p:nvPr/>
          </p:nvSpPr>
          <p:spPr>
            <a:xfrm>
              <a:off x="1671291" y="4727505"/>
              <a:ext cx="2443509" cy="369332"/>
            </a:xfrm>
            <a:prstGeom prst="rect">
              <a:avLst/>
            </a:prstGeom>
            <a:noFill/>
          </p:spPr>
          <p:txBody>
            <a:bodyPr wrap="square" rtlCol="0">
              <a:spAutoFit/>
            </a:bodyPr>
            <a:lstStyle/>
            <a:p>
              <a:r>
                <a:rPr lang="fr-FR" dirty="0"/>
                <a:t>CER220</a:t>
              </a:r>
            </a:p>
          </p:txBody>
        </p:sp>
        <p:sp>
          <p:nvSpPr>
            <p:cNvPr id="22" name="ZoneTexte 21">
              <a:extLst>
                <a:ext uri="{FF2B5EF4-FFF2-40B4-BE49-F238E27FC236}">
                  <a16:creationId xmlns:a16="http://schemas.microsoft.com/office/drawing/2014/main" id="{B41B965E-FA08-5BF9-B364-CFD46EF2F39C}"/>
                </a:ext>
              </a:extLst>
            </p:cNvPr>
            <p:cNvSpPr txBox="1"/>
            <p:nvPr/>
          </p:nvSpPr>
          <p:spPr>
            <a:xfrm>
              <a:off x="1408965" y="5059977"/>
              <a:ext cx="2443509" cy="369332"/>
            </a:xfrm>
            <a:prstGeom prst="rect">
              <a:avLst/>
            </a:prstGeom>
            <a:noFill/>
          </p:spPr>
          <p:txBody>
            <a:bodyPr wrap="square" rtlCol="0">
              <a:spAutoFit/>
            </a:bodyPr>
            <a:lstStyle/>
            <a:p>
              <a:r>
                <a:rPr lang="fr-FR" dirty="0"/>
                <a:t>CER220</a:t>
              </a:r>
            </a:p>
          </p:txBody>
        </p:sp>
        <p:sp>
          <p:nvSpPr>
            <p:cNvPr id="23" name="ZoneTexte 22">
              <a:extLst>
                <a:ext uri="{FF2B5EF4-FFF2-40B4-BE49-F238E27FC236}">
                  <a16:creationId xmlns:a16="http://schemas.microsoft.com/office/drawing/2014/main" id="{E4FA4908-FD22-BFF7-2404-70B3AE5646E7}"/>
                </a:ext>
              </a:extLst>
            </p:cNvPr>
            <p:cNvSpPr txBox="1"/>
            <p:nvPr/>
          </p:nvSpPr>
          <p:spPr>
            <a:xfrm>
              <a:off x="2905708" y="5335648"/>
              <a:ext cx="2443509" cy="369332"/>
            </a:xfrm>
            <a:prstGeom prst="rect">
              <a:avLst/>
            </a:prstGeom>
            <a:noFill/>
          </p:spPr>
          <p:txBody>
            <a:bodyPr wrap="square" rtlCol="0">
              <a:spAutoFit/>
            </a:bodyPr>
            <a:lstStyle/>
            <a:p>
              <a:r>
                <a:rPr lang="fr-FR" dirty="0"/>
                <a:t>CER218</a:t>
              </a:r>
            </a:p>
          </p:txBody>
        </p:sp>
        <p:sp>
          <p:nvSpPr>
            <p:cNvPr id="24" name="ZoneTexte 23">
              <a:extLst>
                <a:ext uri="{FF2B5EF4-FFF2-40B4-BE49-F238E27FC236}">
                  <a16:creationId xmlns:a16="http://schemas.microsoft.com/office/drawing/2014/main" id="{A019C30A-1F37-1241-81A9-7279C10FAFB1}"/>
                </a:ext>
              </a:extLst>
            </p:cNvPr>
            <p:cNvSpPr txBox="1"/>
            <p:nvPr/>
          </p:nvSpPr>
          <p:spPr>
            <a:xfrm>
              <a:off x="2980540" y="5634243"/>
              <a:ext cx="2443509" cy="369332"/>
            </a:xfrm>
            <a:prstGeom prst="rect">
              <a:avLst/>
            </a:prstGeom>
            <a:noFill/>
          </p:spPr>
          <p:txBody>
            <a:bodyPr wrap="square" rtlCol="0">
              <a:spAutoFit/>
            </a:bodyPr>
            <a:lstStyle/>
            <a:p>
              <a:r>
                <a:rPr lang="fr-FR" dirty="0"/>
                <a:t>CER218</a:t>
              </a:r>
            </a:p>
          </p:txBody>
        </p:sp>
      </p:grpSp>
      <p:grpSp>
        <p:nvGrpSpPr>
          <p:cNvPr id="25" name="Groupe 24">
            <a:extLst>
              <a:ext uri="{FF2B5EF4-FFF2-40B4-BE49-F238E27FC236}">
                <a16:creationId xmlns:a16="http://schemas.microsoft.com/office/drawing/2014/main" id="{3C2EC80C-019F-6179-2B19-DBDB788B7718}"/>
              </a:ext>
            </a:extLst>
          </p:cNvPr>
          <p:cNvGrpSpPr/>
          <p:nvPr/>
        </p:nvGrpSpPr>
        <p:grpSpPr>
          <a:xfrm>
            <a:off x="7494918" y="727098"/>
            <a:ext cx="5211921" cy="5486400"/>
            <a:chOff x="4536917" y="938109"/>
            <a:chExt cx="5211921" cy="5486400"/>
          </a:xfrm>
        </p:grpSpPr>
        <p:pic>
          <p:nvPicPr>
            <p:cNvPr id="26" name="Image 25">
              <a:extLst>
                <a:ext uri="{FF2B5EF4-FFF2-40B4-BE49-F238E27FC236}">
                  <a16:creationId xmlns:a16="http://schemas.microsoft.com/office/drawing/2014/main" id="{62A34054-6814-C496-ED53-D30C7E027E5F}"/>
                </a:ext>
              </a:extLst>
            </p:cNvPr>
            <p:cNvPicPr>
              <a:picLocks noChangeAspect="1"/>
            </p:cNvPicPr>
            <p:nvPr/>
          </p:nvPicPr>
          <p:blipFill rotWithShape="1">
            <a:blip r:embed="rId4"/>
            <a:srcRect r="23490"/>
            <a:stretch/>
          </p:blipFill>
          <p:spPr>
            <a:xfrm>
              <a:off x="4536917" y="938109"/>
              <a:ext cx="3498011" cy="5486400"/>
            </a:xfrm>
            <a:prstGeom prst="rect">
              <a:avLst/>
            </a:prstGeom>
          </p:spPr>
        </p:pic>
        <p:sp>
          <p:nvSpPr>
            <p:cNvPr id="27" name="ZoneTexte 26">
              <a:extLst>
                <a:ext uri="{FF2B5EF4-FFF2-40B4-BE49-F238E27FC236}">
                  <a16:creationId xmlns:a16="http://schemas.microsoft.com/office/drawing/2014/main" id="{61605250-F8F7-AFF5-0346-AD86CA87239C}"/>
                </a:ext>
              </a:extLst>
            </p:cNvPr>
            <p:cNvSpPr txBox="1"/>
            <p:nvPr/>
          </p:nvSpPr>
          <p:spPr>
            <a:xfrm>
              <a:off x="5226620" y="1103007"/>
              <a:ext cx="2443509" cy="369332"/>
            </a:xfrm>
            <a:prstGeom prst="rect">
              <a:avLst/>
            </a:prstGeom>
            <a:noFill/>
          </p:spPr>
          <p:txBody>
            <a:bodyPr wrap="square" rtlCol="0">
              <a:spAutoFit/>
            </a:bodyPr>
            <a:lstStyle/>
            <a:p>
              <a:r>
                <a:rPr lang="fr-FR" dirty="0"/>
                <a:t>	ENT020</a:t>
              </a:r>
            </a:p>
          </p:txBody>
        </p:sp>
        <p:sp>
          <p:nvSpPr>
            <p:cNvPr id="28" name="ZoneTexte 27">
              <a:extLst>
                <a:ext uri="{FF2B5EF4-FFF2-40B4-BE49-F238E27FC236}">
                  <a16:creationId xmlns:a16="http://schemas.microsoft.com/office/drawing/2014/main" id="{7B3A236B-A5EB-26C8-E4E1-0629DD190848}"/>
                </a:ext>
              </a:extLst>
            </p:cNvPr>
            <p:cNvSpPr txBox="1"/>
            <p:nvPr/>
          </p:nvSpPr>
          <p:spPr>
            <a:xfrm>
              <a:off x="6280306" y="1630157"/>
              <a:ext cx="2443509" cy="369332"/>
            </a:xfrm>
            <a:prstGeom prst="rect">
              <a:avLst/>
            </a:prstGeom>
            <a:noFill/>
          </p:spPr>
          <p:txBody>
            <a:bodyPr wrap="square" rtlCol="0">
              <a:spAutoFit/>
            </a:bodyPr>
            <a:lstStyle/>
            <a:p>
              <a:r>
                <a:rPr lang="fr-FR" dirty="0"/>
                <a:t>	ENT020</a:t>
              </a:r>
            </a:p>
          </p:txBody>
        </p:sp>
        <p:sp>
          <p:nvSpPr>
            <p:cNvPr id="29" name="ZoneTexte 28">
              <a:extLst>
                <a:ext uri="{FF2B5EF4-FFF2-40B4-BE49-F238E27FC236}">
                  <a16:creationId xmlns:a16="http://schemas.microsoft.com/office/drawing/2014/main" id="{1B709FFB-0C39-5E4A-A582-7A7C32412D57}"/>
                </a:ext>
              </a:extLst>
            </p:cNvPr>
            <p:cNvSpPr txBox="1"/>
            <p:nvPr/>
          </p:nvSpPr>
          <p:spPr>
            <a:xfrm>
              <a:off x="7068998" y="2127376"/>
              <a:ext cx="2443509" cy="369332"/>
            </a:xfrm>
            <a:prstGeom prst="rect">
              <a:avLst/>
            </a:prstGeom>
            <a:noFill/>
          </p:spPr>
          <p:txBody>
            <a:bodyPr wrap="square" rtlCol="0">
              <a:spAutoFit/>
            </a:bodyPr>
            <a:lstStyle/>
            <a:p>
              <a:r>
                <a:rPr lang="fr-FR" dirty="0"/>
                <a:t>	ENT042</a:t>
              </a:r>
            </a:p>
          </p:txBody>
        </p:sp>
        <p:sp>
          <p:nvSpPr>
            <p:cNvPr id="30" name="ZoneTexte 29">
              <a:extLst>
                <a:ext uri="{FF2B5EF4-FFF2-40B4-BE49-F238E27FC236}">
                  <a16:creationId xmlns:a16="http://schemas.microsoft.com/office/drawing/2014/main" id="{BFC0F226-7E78-38C2-8149-A2AAB4D61482}"/>
                </a:ext>
              </a:extLst>
            </p:cNvPr>
            <p:cNvSpPr txBox="1"/>
            <p:nvPr/>
          </p:nvSpPr>
          <p:spPr>
            <a:xfrm>
              <a:off x="6996746" y="2667404"/>
              <a:ext cx="2443509" cy="369332"/>
            </a:xfrm>
            <a:prstGeom prst="rect">
              <a:avLst/>
            </a:prstGeom>
            <a:noFill/>
          </p:spPr>
          <p:txBody>
            <a:bodyPr wrap="square" rtlCol="0">
              <a:spAutoFit/>
            </a:bodyPr>
            <a:lstStyle/>
            <a:p>
              <a:r>
                <a:rPr lang="fr-FR" dirty="0"/>
                <a:t>	ENT116</a:t>
              </a:r>
            </a:p>
          </p:txBody>
        </p:sp>
        <p:sp>
          <p:nvSpPr>
            <p:cNvPr id="31" name="ZoneTexte 30">
              <a:extLst>
                <a:ext uri="{FF2B5EF4-FFF2-40B4-BE49-F238E27FC236}">
                  <a16:creationId xmlns:a16="http://schemas.microsoft.com/office/drawing/2014/main" id="{DD9CC561-E417-16CB-56FB-C3ADE21DB7C6}"/>
                </a:ext>
              </a:extLst>
            </p:cNvPr>
            <p:cNvSpPr txBox="1"/>
            <p:nvPr/>
          </p:nvSpPr>
          <p:spPr>
            <a:xfrm>
              <a:off x="7305329" y="3157412"/>
              <a:ext cx="2443509" cy="369332"/>
            </a:xfrm>
            <a:prstGeom prst="rect">
              <a:avLst/>
            </a:prstGeom>
            <a:noFill/>
          </p:spPr>
          <p:txBody>
            <a:bodyPr wrap="square" rtlCol="0">
              <a:spAutoFit/>
            </a:bodyPr>
            <a:lstStyle/>
            <a:p>
              <a:r>
                <a:rPr lang="fr-FR" dirty="0"/>
                <a:t>	ENT079</a:t>
              </a:r>
            </a:p>
          </p:txBody>
        </p:sp>
        <p:sp>
          <p:nvSpPr>
            <p:cNvPr id="32" name="ZoneTexte 31">
              <a:extLst>
                <a:ext uri="{FF2B5EF4-FFF2-40B4-BE49-F238E27FC236}">
                  <a16:creationId xmlns:a16="http://schemas.microsoft.com/office/drawing/2014/main" id="{B32BF5FD-F05E-816C-40CC-6FB63F8D518B}"/>
                </a:ext>
              </a:extLst>
            </p:cNvPr>
            <p:cNvSpPr txBox="1"/>
            <p:nvPr/>
          </p:nvSpPr>
          <p:spPr>
            <a:xfrm>
              <a:off x="7074294" y="3686208"/>
              <a:ext cx="2443509" cy="369332"/>
            </a:xfrm>
            <a:prstGeom prst="rect">
              <a:avLst/>
            </a:prstGeom>
            <a:noFill/>
          </p:spPr>
          <p:txBody>
            <a:bodyPr wrap="square" rtlCol="0">
              <a:spAutoFit/>
            </a:bodyPr>
            <a:lstStyle/>
            <a:p>
              <a:r>
                <a:rPr lang="fr-FR" dirty="0"/>
                <a:t>	ENT049</a:t>
              </a:r>
            </a:p>
          </p:txBody>
        </p:sp>
        <p:sp>
          <p:nvSpPr>
            <p:cNvPr id="33" name="ZoneTexte 32">
              <a:extLst>
                <a:ext uri="{FF2B5EF4-FFF2-40B4-BE49-F238E27FC236}">
                  <a16:creationId xmlns:a16="http://schemas.microsoft.com/office/drawing/2014/main" id="{ADAFF7BB-BCA9-DABA-4059-ACECA2C693A5}"/>
                </a:ext>
              </a:extLst>
            </p:cNvPr>
            <p:cNvSpPr txBox="1"/>
            <p:nvPr/>
          </p:nvSpPr>
          <p:spPr>
            <a:xfrm>
              <a:off x="6858608" y="4155872"/>
              <a:ext cx="2443509" cy="369332"/>
            </a:xfrm>
            <a:prstGeom prst="rect">
              <a:avLst/>
            </a:prstGeom>
            <a:noFill/>
          </p:spPr>
          <p:txBody>
            <a:bodyPr wrap="square" rtlCol="0">
              <a:spAutoFit/>
            </a:bodyPr>
            <a:lstStyle/>
            <a:p>
              <a:r>
                <a:rPr lang="fr-FR" dirty="0"/>
                <a:t>	ENT112</a:t>
              </a:r>
            </a:p>
          </p:txBody>
        </p:sp>
        <p:sp>
          <p:nvSpPr>
            <p:cNvPr id="34" name="ZoneTexte 33">
              <a:extLst>
                <a:ext uri="{FF2B5EF4-FFF2-40B4-BE49-F238E27FC236}">
                  <a16:creationId xmlns:a16="http://schemas.microsoft.com/office/drawing/2014/main" id="{464643BD-BB01-9998-134D-A28E093FB5E5}"/>
                </a:ext>
              </a:extLst>
            </p:cNvPr>
            <p:cNvSpPr txBox="1"/>
            <p:nvPr/>
          </p:nvSpPr>
          <p:spPr>
            <a:xfrm>
              <a:off x="5525191" y="4692629"/>
              <a:ext cx="2443509" cy="369332"/>
            </a:xfrm>
            <a:prstGeom prst="rect">
              <a:avLst/>
            </a:prstGeom>
            <a:noFill/>
          </p:spPr>
          <p:txBody>
            <a:bodyPr wrap="square" rtlCol="0">
              <a:spAutoFit/>
            </a:bodyPr>
            <a:lstStyle/>
            <a:p>
              <a:r>
                <a:rPr lang="fr-FR" dirty="0"/>
                <a:t>	ENT073</a:t>
              </a:r>
            </a:p>
          </p:txBody>
        </p:sp>
        <p:sp>
          <p:nvSpPr>
            <p:cNvPr id="35" name="ZoneTexte 34">
              <a:extLst>
                <a:ext uri="{FF2B5EF4-FFF2-40B4-BE49-F238E27FC236}">
                  <a16:creationId xmlns:a16="http://schemas.microsoft.com/office/drawing/2014/main" id="{25489B5D-4602-7EAC-9E56-1FA23D88C7C7}"/>
                </a:ext>
              </a:extLst>
            </p:cNvPr>
            <p:cNvSpPr txBox="1"/>
            <p:nvPr/>
          </p:nvSpPr>
          <p:spPr>
            <a:xfrm>
              <a:off x="5003259" y="5175117"/>
              <a:ext cx="2443509" cy="369332"/>
            </a:xfrm>
            <a:prstGeom prst="rect">
              <a:avLst/>
            </a:prstGeom>
            <a:noFill/>
          </p:spPr>
          <p:txBody>
            <a:bodyPr wrap="square" rtlCol="0">
              <a:spAutoFit/>
            </a:bodyPr>
            <a:lstStyle/>
            <a:p>
              <a:r>
                <a:rPr lang="fr-FR" dirty="0"/>
                <a:t>	ENT103</a:t>
              </a:r>
            </a:p>
          </p:txBody>
        </p:sp>
        <p:sp>
          <p:nvSpPr>
            <p:cNvPr id="36" name="ZoneTexte 35">
              <a:extLst>
                <a:ext uri="{FF2B5EF4-FFF2-40B4-BE49-F238E27FC236}">
                  <a16:creationId xmlns:a16="http://schemas.microsoft.com/office/drawing/2014/main" id="{9F8521F7-59D5-EF19-B1FC-B5815FA40419}"/>
                </a:ext>
              </a:extLst>
            </p:cNvPr>
            <p:cNvSpPr txBox="1"/>
            <p:nvPr/>
          </p:nvSpPr>
          <p:spPr>
            <a:xfrm>
              <a:off x="6999476" y="5683127"/>
              <a:ext cx="2443509" cy="369332"/>
            </a:xfrm>
            <a:prstGeom prst="rect">
              <a:avLst/>
            </a:prstGeom>
            <a:noFill/>
          </p:spPr>
          <p:txBody>
            <a:bodyPr wrap="square" rtlCol="0">
              <a:spAutoFit/>
            </a:bodyPr>
            <a:lstStyle/>
            <a:p>
              <a:r>
                <a:rPr lang="fr-FR" dirty="0"/>
                <a:t>	ENT050</a:t>
              </a:r>
            </a:p>
          </p:txBody>
        </p:sp>
      </p:grpSp>
      <p:pic>
        <p:nvPicPr>
          <p:cNvPr id="37" name="Image 36">
            <a:extLst>
              <a:ext uri="{FF2B5EF4-FFF2-40B4-BE49-F238E27FC236}">
                <a16:creationId xmlns:a16="http://schemas.microsoft.com/office/drawing/2014/main" id="{A031AD9E-F5B9-B752-C139-FB29F3119359}"/>
              </a:ext>
            </a:extLst>
          </p:cNvPr>
          <p:cNvPicPr>
            <a:picLocks noChangeAspect="1"/>
          </p:cNvPicPr>
          <p:nvPr/>
        </p:nvPicPr>
        <p:blipFill rotWithShape="1">
          <a:blip r:embed="rId3"/>
          <a:srcRect l="74546" t="38840" b="43801"/>
          <a:stretch/>
        </p:blipFill>
        <p:spPr>
          <a:xfrm>
            <a:off x="5647540" y="2616645"/>
            <a:ext cx="1806099" cy="1477998"/>
          </a:xfrm>
          <a:prstGeom prst="rect">
            <a:avLst/>
          </a:prstGeom>
        </p:spPr>
      </p:pic>
      <p:sp>
        <p:nvSpPr>
          <p:cNvPr id="39" name="ZoneTexte 38">
            <a:extLst>
              <a:ext uri="{FF2B5EF4-FFF2-40B4-BE49-F238E27FC236}">
                <a16:creationId xmlns:a16="http://schemas.microsoft.com/office/drawing/2014/main" id="{282F872E-A748-4709-EB12-AD438A9DE845}"/>
              </a:ext>
            </a:extLst>
          </p:cNvPr>
          <p:cNvSpPr txBox="1"/>
          <p:nvPr/>
        </p:nvSpPr>
        <p:spPr>
          <a:xfrm>
            <a:off x="3005289" y="618817"/>
            <a:ext cx="1889938" cy="369332"/>
          </a:xfrm>
          <a:prstGeom prst="rect">
            <a:avLst/>
          </a:prstGeom>
          <a:noFill/>
        </p:spPr>
        <p:txBody>
          <a:bodyPr wrap="square" rtlCol="0">
            <a:spAutoFit/>
          </a:bodyPr>
          <a:lstStyle/>
          <a:p>
            <a:r>
              <a:rPr lang="fr-FR" b="1" dirty="0"/>
              <a:t>Control</a:t>
            </a:r>
          </a:p>
        </p:txBody>
      </p:sp>
      <p:sp>
        <p:nvSpPr>
          <p:cNvPr id="40" name="ZoneTexte 39">
            <a:extLst>
              <a:ext uri="{FF2B5EF4-FFF2-40B4-BE49-F238E27FC236}">
                <a16:creationId xmlns:a16="http://schemas.microsoft.com/office/drawing/2014/main" id="{9DB05F1B-179E-CDA2-ED09-690A26F2FE17}"/>
              </a:ext>
            </a:extLst>
          </p:cNvPr>
          <p:cNvSpPr txBox="1"/>
          <p:nvPr/>
        </p:nvSpPr>
        <p:spPr>
          <a:xfrm>
            <a:off x="8962489" y="574226"/>
            <a:ext cx="1889938" cy="369332"/>
          </a:xfrm>
          <a:prstGeom prst="rect">
            <a:avLst/>
          </a:prstGeom>
          <a:noFill/>
        </p:spPr>
        <p:txBody>
          <a:bodyPr wrap="square" rtlCol="0">
            <a:spAutoFit/>
          </a:bodyPr>
          <a:lstStyle/>
          <a:p>
            <a:r>
              <a:rPr lang="fr-FR" b="1" dirty="0"/>
              <a:t>CIS</a:t>
            </a:r>
          </a:p>
        </p:txBody>
      </p:sp>
      <p:sp>
        <p:nvSpPr>
          <p:cNvPr id="42" name="Rectangle 41">
            <a:extLst>
              <a:ext uri="{FF2B5EF4-FFF2-40B4-BE49-F238E27FC236}">
                <a16:creationId xmlns:a16="http://schemas.microsoft.com/office/drawing/2014/main" id="{322E3A60-8A23-548C-1D5D-A7F9B0319A4F}"/>
              </a:ext>
            </a:extLst>
          </p:cNvPr>
          <p:cNvSpPr/>
          <p:nvPr/>
        </p:nvSpPr>
        <p:spPr>
          <a:xfrm>
            <a:off x="865597" y="-5094"/>
            <a:ext cx="10460805" cy="58128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ZoneTexte 42">
            <a:extLst>
              <a:ext uri="{FF2B5EF4-FFF2-40B4-BE49-F238E27FC236}">
                <a16:creationId xmlns:a16="http://schemas.microsoft.com/office/drawing/2014/main" id="{55118066-35FA-1702-C14B-7F0821ABD63A}"/>
              </a:ext>
            </a:extLst>
          </p:cNvPr>
          <p:cNvSpPr txBox="1"/>
          <p:nvPr/>
        </p:nvSpPr>
        <p:spPr>
          <a:xfrm>
            <a:off x="964895" y="24762"/>
            <a:ext cx="11163536" cy="461665"/>
          </a:xfrm>
          <a:prstGeom prst="rect">
            <a:avLst/>
          </a:prstGeom>
          <a:noFill/>
        </p:spPr>
        <p:txBody>
          <a:bodyPr wrap="square" rtlCol="0">
            <a:spAutoFit/>
          </a:bodyPr>
          <a:lstStyle/>
          <a:p>
            <a:r>
              <a:rPr lang="fr-FR" sz="2400" b="1" dirty="0"/>
              <a:t>Exploration du partage des souches dominantes de </a:t>
            </a:r>
            <a:r>
              <a:rPr lang="fr-FR" sz="2400" b="1" i="1" dirty="0" err="1"/>
              <a:t>Bifidobacterium</a:t>
            </a:r>
            <a:r>
              <a:rPr lang="fr-FR" sz="2400" b="1" i="1" dirty="0"/>
              <a:t> </a:t>
            </a:r>
            <a:r>
              <a:rPr lang="fr-FR" sz="2400" b="1" i="1" dirty="0" err="1"/>
              <a:t>adolescentis</a:t>
            </a:r>
            <a:endParaRPr lang="fr-FR" sz="2400" b="1" i="1" dirty="0"/>
          </a:p>
        </p:txBody>
      </p:sp>
      <p:sp>
        <p:nvSpPr>
          <p:cNvPr id="44" name="ZoneTexte 43">
            <a:extLst>
              <a:ext uri="{FF2B5EF4-FFF2-40B4-BE49-F238E27FC236}">
                <a16:creationId xmlns:a16="http://schemas.microsoft.com/office/drawing/2014/main" id="{D5A2BDA8-0F7A-088C-A133-39E0D3D94752}"/>
              </a:ext>
            </a:extLst>
          </p:cNvPr>
          <p:cNvSpPr txBox="1"/>
          <p:nvPr/>
        </p:nvSpPr>
        <p:spPr>
          <a:xfrm>
            <a:off x="1028464" y="6385071"/>
            <a:ext cx="11163536" cy="461665"/>
          </a:xfrm>
          <a:prstGeom prst="rect">
            <a:avLst/>
          </a:prstGeom>
          <a:noFill/>
        </p:spPr>
        <p:txBody>
          <a:bodyPr wrap="square" rtlCol="0">
            <a:spAutoFit/>
          </a:bodyPr>
          <a:lstStyle/>
          <a:p>
            <a:r>
              <a:rPr lang="fr-FR" sz="2400" b="1" dirty="0"/>
              <a:t>La souche dominante est davantage partagée entre les échantillons de contrôle</a:t>
            </a:r>
          </a:p>
        </p:txBody>
      </p:sp>
    </p:spTree>
    <p:extLst>
      <p:ext uri="{BB962C8B-B14F-4D97-AF65-F5344CB8AC3E}">
        <p14:creationId xmlns:p14="http://schemas.microsoft.com/office/powerpoint/2010/main" val="268612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2" grpId="0" animBg="1"/>
      <p:bldP spid="43" grpId="0"/>
      <p:bldP spid="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0046F1CE-AFB7-F965-10F8-A910027DF4E0}"/>
              </a:ext>
            </a:extLst>
          </p:cNvPr>
          <p:cNvGrpSpPr/>
          <p:nvPr/>
        </p:nvGrpSpPr>
        <p:grpSpPr>
          <a:xfrm>
            <a:off x="6806034" y="2923299"/>
            <a:ext cx="4335731" cy="3180445"/>
            <a:chOff x="6835772" y="3190422"/>
            <a:chExt cx="4993846" cy="3648490"/>
          </a:xfrm>
        </p:grpSpPr>
        <p:pic>
          <p:nvPicPr>
            <p:cNvPr id="4" name="Image 3">
              <a:extLst>
                <a:ext uri="{FF2B5EF4-FFF2-40B4-BE49-F238E27FC236}">
                  <a16:creationId xmlns:a16="http://schemas.microsoft.com/office/drawing/2014/main" id="{A62991FD-F2BD-6408-97AD-B1E885DDF1E4}"/>
                </a:ext>
              </a:extLst>
            </p:cNvPr>
            <p:cNvPicPr>
              <a:picLocks noChangeAspect="1"/>
            </p:cNvPicPr>
            <p:nvPr/>
          </p:nvPicPr>
          <p:blipFill>
            <a:blip r:embed="rId3"/>
            <a:stretch>
              <a:fillRect/>
            </a:stretch>
          </p:blipFill>
          <p:spPr>
            <a:xfrm>
              <a:off x="6835772" y="3190422"/>
              <a:ext cx="4993846" cy="3239119"/>
            </a:xfrm>
            <a:prstGeom prst="rect">
              <a:avLst/>
            </a:prstGeom>
          </p:spPr>
        </p:pic>
        <p:sp>
          <p:nvSpPr>
            <p:cNvPr id="5" name="ZoneTexte 4">
              <a:extLst>
                <a:ext uri="{FF2B5EF4-FFF2-40B4-BE49-F238E27FC236}">
                  <a16:creationId xmlns:a16="http://schemas.microsoft.com/office/drawing/2014/main" id="{E9EA8902-0288-646C-68C3-C17DF6316657}"/>
                </a:ext>
              </a:extLst>
            </p:cNvPr>
            <p:cNvSpPr txBox="1"/>
            <p:nvPr/>
          </p:nvSpPr>
          <p:spPr>
            <a:xfrm>
              <a:off x="9457394" y="6442933"/>
              <a:ext cx="2372224" cy="395979"/>
            </a:xfrm>
            <a:prstGeom prst="rect">
              <a:avLst/>
            </a:prstGeom>
            <a:noFill/>
          </p:spPr>
          <p:txBody>
            <a:bodyPr wrap="square" rtlCol="0">
              <a:spAutoFit/>
            </a:bodyPr>
            <a:lstStyle/>
            <a:p>
              <a:r>
                <a:rPr lang="fr-FR" dirty="0"/>
                <a:t>(</a:t>
              </a:r>
              <a:r>
                <a:rPr lang="fr-FR" dirty="0" err="1"/>
                <a:t>Macin</a:t>
              </a:r>
              <a:r>
                <a:rPr lang="fr-FR" i="1" dirty="0"/>
                <a:t> et al., </a:t>
              </a:r>
              <a:r>
                <a:rPr lang="fr-FR" dirty="0"/>
                <a:t>2020)</a:t>
              </a:r>
            </a:p>
          </p:txBody>
        </p:sp>
      </p:grpSp>
      <p:grpSp>
        <p:nvGrpSpPr>
          <p:cNvPr id="6" name="Groupe 5">
            <a:extLst>
              <a:ext uri="{FF2B5EF4-FFF2-40B4-BE49-F238E27FC236}">
                <a16:creationId xmlns:a16="http://schemas.microsoft.com/office/drawing/2014/main" id="{A9713468-753A-9BB6-0A69-553D7DE35474}"/>
              </a:ext>
            </a:extLst>
          </p:cNvPr>
          <p:cNvGrpSpPr/>
          <p:nvPr/>
        </p:nvGrpSpPr>
        <p:grpSpPr>
          <a:xfrm>
            <a:off x="-186479" y="395938"/>
            <a:ext cx="12738580" cy="3128815"/>
            <a:chOff x="-75325" y="264609"/>
            <a:chExt cx="12563925" cy="3086749"/>
          </a:xfrm>
        </p:grpSpPr>
        <p:sp>
          <p:nvSpPr>
            <p:cNvPr id="7" name="Google Shape;70;p14">
              <a:extLst>
                <a:ext uri="{FF2B5EF4-FFF2-40B4-BE49-F238E27FC236}">
                  <a16:creationId xmlns:a16="http://schemas.microsoft.com/office/drawing/2014/main" id="{3DC65F6A-844D-3CB3-DDD5-E3EAAA92FF10}"/>
                </a:ext>
              </a:extLst>
            </p:cNvPr>
            <p:cNvSpPr txBox="1"/>
            <p:nvPr/>
          </p:nvSpPr>
          <p:spPr>
            <a:xfrm>
              <a:off x="-75325" y="707807"/>
              <a:ext cx="7509265" cy="971604"/>
            </a:xfrm>
            <a:prstGeom prst="rect">
              <a:avLst/>
            </a:prstGeom>
            <a:noFill/>
            <a:ln>
              <a:noFill/>
            </a:ln>
          </p:spPr>
          <p:txBody>
            <a:bodyPr spcFirstLastPara="1" wrap="square" lIns="121900" tIns="121900" rIns="121900" bIns="121900" anchor="t" anchorCtr="0">
              <a:spAutoFit/>
            </a:bodyPr>
            <a:lstStyle/>
            <a:p>
              <a:pPr marL="186262">
                <a:buSzPts val="1400"/>
              </a:pPr>
              <a:r>
                <a:rPr lang="en" sz="2400" dirty="0"/>
                <a:t>- </a:t>
              </a:r>
              <a:r>
                <a:rPr lang="fr-FR" sz="2400" dirty="0"/>
                <a:t> Maladie auto-immune hétérogène de </a:t>
              </a:r>
            </a:p>
            <a:p>
              <a:pPr marL="186262">
                <a:buSzPts val="1400"/>
              </a:pPr>
              <a:r>
                <a:rPr lang="fr-FR" sz="2400" dirty="0">
                  <a:solidFill>
                    <a:srgbClr val="FF0000"/>
                  </a:solidFill>
                </a:rPr>
                <a:t>démyélinisation</a:t>
              </a:r>
              <a:r>
                <a:rPr lang="fr-FR" sz="2400" dirty="0"/>
                <a:t> du système nerveux central</a:t>
              </a:r>
              <a:endParaRPr sz="2400" dirty="0"/>
            </a:p>
          </p:txBody>
        </p:sp>
        <p:sp>
          <p:nvSpPr>
            <p:cNvPr id="8" name="Google Shape;73;p14">
              <a:extLst>
                <a:ext uri="{FF2B5EF4-FFF2-40B4-BE49-F238E27FC236}">
                  <a16:creationId xmlns:a16="http://schemas.microsoft.com/office/drawing/2014/main" id="{AF093494-F8A4-200E-D1E6-2CD90B51C20D}"/>
                </a:ext>
              </a:extLst>
            </p:cNvPr>
            <p:cNvSpPr txBox="1"/>
            <p:nvPr/>
          </p:nvSpPr>
          <p:spPr>
            <a:xfrm>
              <a:off x="-3207" y="1651022"/>
              <a:ext cx="5909188" cy="1700336"/>
            </a:xfrm>
            <a:prstGeom prst="rect">
              <a:avLst/>
            </a:prstGeom>
            <a:noFill/>
            <a:ln>
              <a:noFill/>
            </a:ln>
          </p:spPr>
          <p:txBody>
            <a:bodyPr spcFirstLastPara="1" wrap="square" lIns="121900" tIns="121900" rIns="121900" bIns="121900" anchor="t" anchorCtr="0">
              <a:spAutoFit/>
            </a:bodyPr>
            <a:lstStyle/>
            <a:p>
              <a:pPr marL="186262">
                <a:buSzPts val="1400"/>
              </a:pPr>
              <a:r>
                <a:rPr lang="en" sz="2400" dirty="0"/>
                <a:t>- </a:t>
              </a:r>
              <a:r>
                <a:rPr lang="fr-FR" sz="2400" dirty="0"/>
                <a:t>On estime qu'environ </a:t>
              </a:r>
              <a:r>
                <a:rPr lang="fr-FR" sz="2400" dirty="0">
                  <a:solidFill>
                    <a:srgbClr val="FF0000"/>
                  </a:solidFill>
                </a:rPr>
                <a:t>2,8 millions</a:t>
              </a:r>
              <a:r>
                <a:rPr lang="fr-FR" sz="2400" dirty="0"/>
                <a:t> de personnes vivent avec la SEP dans le monde.(Walton </a:t>
              </a:r>
              <a:r>
                <a:rPr lang="fr-FR" sz="2400" i="1" dirty="0"/>
                <a:t>et al</a:t>
              </a:r>
              <a:r>
                <a:rPr lang="fr-FR" sz="2400" dirty="0"/>
                <a:t>., 2020)</a:t>
              </a:r>
            </a:p>
            <a:p>
              <a:pPr marL="186262">
                <a:buSzPts val="1400"/>
              </a:pPr>
              <a:endParaRPr sz="2400" dirty="0"/>
            </a:p>
          </p:txBody>
        </p:sp>
        <p:pic>
          <p:nvPicPr>
            <p:cNvPr id="9" name="Image 8">
              <a:extLst>
                <a:ext uri="{FF2B5EF4-FFF2-40B4-BE49-F238E27FC236}">
                  <a16:creationId xmlns:a16="http://schemas.microsoft.com/office/drawing/2014/main" id="{21E991E8-6B89-6ABD-8886-00B8CE6B6A44}"/>
                </a:ext>
              </a:extLst>
            </p:cNvPr>
            <p:cNvPicPr>
              <a:picLocks noChangeAspect="1"/>
            </p:cNvPicPr>
            <p:nvPr/>
          </p:nvPicPr>
          <p:blipFill rotWithShape="1">
            <a:blip r:embed="rId4"/>
            <a:srcRect l="43071" t="28340" b="36249"/>
            <a:stretch/>
          </p:blipFill>
          <p:spPr>
            <a:xfrm>
              <a:off x="6131791" y="264609"/>
              <a:ext cx="6356809" cy="2767841"/>
            </a:xfrm>
            <a:prstGeom prst="rect">
              <a:avLst/>
            </a:prstGeom>
          </p:spPr>
        </p:pic>
        <p:cxnSp>
          <p:nvCxnSpPr>
            <p:cNvPr id="10" name="Connecteur droit avec flèche 9">
              <a:extLst>
                <a:ext uri="{FF2B5EF4-FFF2-40B4-BE49-F238E27FC236}">
                  <a16:creationId xmlns:a16="http://schemas.microsoft.com/office/drawing/2014/main" id="{AB6F8F83-88E0-E6C9-CB39-F31129D728D5}"/>
                </a:ext>
              </a:extLst>
            </p:cNvPr>
            <p:cNvCxnSpPr>
              <a:cxnSpLocks/>
            </p:cNvCxnSpPr>
            <p:nvPr/>
          </p:nvCxnSpPr>
          <p:spPr>
            <a:xfrm flipV="1">
              <a:off x="8868012" y="1871112"/>
              <a:ext cx="378110" cy="462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89371543-57E7-487F-5CD5-7E1527FEC496}"/>
                </a:ext>
              </a:extLst>
            </p:cNvPr>
            <p:cNvSpPr txBox="1"/>
            <p:nvPr/>
          </p:nvSpPr>
          <p:spPr>
            <a:xfrm>
              <a:off x="7004641" y="2317825"/>
              <a:ext cx="3427738" cy="364367"/>
            </a:xfrm>
            <a:prstGeom prst="rect">
              <a:avLst/>
            </a:prstGeom>
            <a:noFill/>
          </p:spPr>
          <p:txBody>
            <a:bodyPr wrap="square" rtlCol="0">
              <a:spAutoFit/>
            </a:bodyPr>
            <a:lstStyle/>
            <a:p>
              <a:r>
                <a:rPr lang="fr-FR" dirty="0"/>
                <a:t>Dégradation de la gaine de myéline</a:t>
              </a:r>
            </a:p>
          </p:txBody>
        </p:sp>
      </p:grpSp>
      <p:sp>
        <p:nvSpPr>
          <p:cNvPr id="26" name="Rectangle 25">
            <a:extLst>
              <a:ext uri="{FF2B5EF4-FFF2-40B4-BE49-F238E27FC236}">
                <a16:creationId xmlns:a16="http://schemas.microsoft.com/office/drawing/2014/main" id="{EBE685E2-8695-8CA8-9260-EE86C5D8D933}"/>
              </a:ext>
            </a:extLst>
          </p:cNvPr>
          <p:cNvSpPr/>
          <p:nvPr/>
        </p:nvSpPr>
        <p:spPr>
          <a:xfrm>
            <a:off x="413886" y="0"/>
            <a:ext cx="11271183" cy="60747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Google Shape;68;p14">
            <a:extLst>
              <a:ext uri="{FF2B5EF4-FFF2-40B4-BE49-F238E27FC236}">
                <a16:creationId xmlns:a16="http://schemas.microsoft.com/office/drawing/2014/main" id="{A77E86D6-5A71-2CF4-7F9E-87620182910F}"/>
              </a:ext>
            </a:extLst>
          </p:cNvPr>
          <p:cNvSpPr txBox="1"/>
          <p:nvPr/>
        </p:nvSpPr>
        <p:spPr>
          <a:xfrm>
            <a:off x="604962" y="-50187"/>
            <a:ext cx="12138215" cy="707846"/>
          </a:xfrm>
          <a:prstGeom prst="rect">
            <a:avLst/>
          </a:prstGeom>
          <a:noFill/>
          <a:ln>
            <a:noFill/>
          </a:ln>
        </p:spPr>
        <p:txBody>
          <a:bodyPr spcFirstLastPara="1" wrap="square" lIns="121900" tIns="121900" rIns="121900" bIns="121900" anchor="t" anchorCtr="0">
            <a:spAutoFit/>
          </a:bodyPr>
          <a:lstStyle/>
          <a:p>
            <a:r>
              <a:rPr lang="fr-FR" sz="3000" b="1" u="sng" dirty="0"/>
              <a:t>La sclérose en plaques (SEP), une maladie neurologique hétérogène</a:t>
            </a:r>
            <a:endParaRPr sz="3000" b="1" u="sng" dirty="0"/>
          </a:p>
        </p:txBody>
      </p:sp>
      <p:grpSp>
        <p:nvGrpSpPr>
          <p:cNvPr id="33" name="Groupe 32">
            <a:extLst>
              <a:ext uri="{FF2B5EF4-FFF2-40B4-BE49-F238E27FC236}">
                <a16:creationId xmlns:a16="http://schemas.microsoft.com/office/drawing/2014/main" id="{8593FFA0-A7FD-3661-FF33-69023EB344FA}"/>
              </a:ext>
            </a:extLst>
          </p:cNvPr>
          <p:cNvGrpSpPr/>
          <p:nvPr/>
        </p:nvGrpSpPr>
        <p:grpSpPr>
          <a:xfrm>
            <a:off x="-81662" y="3115989"/>
            <a:ext cx="7753491" cy="2961005"/>
            <a:chOff x="-81662" y="3115989"/>
            <a:chExt cx="7753491" cy="2961005"/>
          </a:xfrm>
        </p:grpSpPr>
        <p:grpSp>
          <p:nvGrpSpPr>
            <p:cNvPr id="23" name="Groupe 22">
              <a:extLst>
                <a:ext uri="{FF2B5EF4-FFF2-40B4-BE49-F238E27FC236}">
                  <a16:creationId xmlns:a16="http://schemas.microsoft.com/office/drawing/2014/main" id="{F15E6A50-0955-B193-7BC0-751A17209777}"/>
                </a:ext>
              </a:extLst>
            </p:cNvPr>
            <p:cNvGrpSpPr/>
            <p:nvPr/>
          </p:nvGrpSpPr>
          <p:grpSpPr>
            <a:xfrm>
              <a:off x="2493462" y="4209035"/>
              <a:ext cx="4250180" cy="1300790"/>
              <a:chOff x="4116043" y="4123911"/>
              <a:chExt cx="4250180" cy="1300790"/>
            </a:xfrm>
          </p:grpSpPr>
          <p:sp>
            <p:nvSpPr>
              <p:cNvPr id="24" name="ZoneTexte 23">
                <a:extLst>
                  <a:ext uri="{FF2B5EF4-FFF2-40B4-BE49-F238E27FC236}">
                    <a16:creationId xmlns:a16="http://schemas.microsoft.com/office/drawing/2014/main" id="{02ED89AB-9D28-B938-3B2D-5FA0BE07462B}"/>
                  </a:ext>
                </a:extLst>
              </p:cNvPr>
              <p:cNvSpPr txBox="1"/>
              <p:nvPr/>
            </p:nvSpPr>
            <p:spPr>
              <a:xfrm>
                <a:off x="5258517" y="4123911"/>
                <a:ext cx="3107706" cy="1015663"/>
              </a:xfrm>
              <a:prstGeom prst="rect">
                <a:avLst/>
              </a:prstGeom>
              <a:noFill/>
            </p:spPr>
            <p:txBody>
              <a:bodyPr wrap="square" rtlCol="0">
                <a:spAutoFit/>
              </a:bodyPr>
              <a:lstStyle/>
              <a:p>
                <a:r>
                  <a:rPr lang="fr-FR" sz="6000" b="1" dirty="0">
                    <a:solidFill>
                      <a:srgbClr val="FF0000"/>
                    </a:solidFill>
                  </a:rPr>
                  <a:t>?</a:t>
                </a:r>
              </a:p>
            </p:txBody>
          </p:sp>
          <p:sp>
            <p:nvSpPr>
              <p:cNvPr id="25" name="ZoneTexte 24">
                <a:extLst>
                  <a:ext uri="{FF2B5EF4-FFF2-40B4-BE49-F238E27FC236}">
                    <a16:creationId xmlns:a16="http://schemas.microsoft.com/office/drawing/2014/main" id="{024300D3-652A-9C5A-3DC9-7F7318324E5A}"/>
                  </a:ext>
                </a:extLst>
              </p:cNvPr>
              <p:cNvSpPr txBox="1"/>
              <p:nvPr/>
            </p:nvSpPr>
            <p:spPr>
              <a:xfrm>
                <a:off x="4116043" y="4901481"/>
                <a:ext cx="2726472" cy="523220"/>
              </a:xfrm>
              <a:prstGeom prst="rect">
                <a:avLst/>
              </a:prstGeom>
              <a:noFill/>
            </p:spPr>
            <p:txBody>
              <a:bodyPr wrap="square" rtlCol="0">
                <a:spAutoFit/>
              </a:bodyPr>
              <a:lstStyle/>
              <a:p>
                <a:pPr algn="ctr"/>
                <a:r>
                  <a:rPr lang="fr-FR" sz="1400" dirty="0"/>
                  <a:t>Facteurs de progression</a:t>
                </a:r>
              </a:p>
              <a:p>
                <a:pPr algn="ctr"/>
                <a:r>
                  <a:rPr lang="fr-FR" sz="1400" dirty="0"/>
                  <a:t> de la maladie</a:t>
                </a:r>
              </a:p>
            </p:txBody>
          </p:sp>
        </p:grpSp>
        <p:grpSp>
          <p:nvGrpSpPr>
            <p:cNvPr id="32" name="Groupe 31">
              <a:extLst>
                <a:ext uri="{FF2B5EF4-FFF2-40B4-BE49-F238E27FC236}">
                  <a16:creationId xmlns:a16="http://schemas.microsoft.com/office/drawing/2014/main" id="{17F3B706-1390-D393-B510-2D3F2B072438}"/>
                </a:ext>
              </a:extLst>
            </p:cNvPr>
            <p:cNvGrpSpPr/>
            <p:nvPr/>
          </p:nvGrpSpPr>
          <p:grpSpPr>
            <a:xfrm>
              <a:off x="-81662" y="3115989"/>
              <a:ext cx="7753491" cy="2961005"/>
              <a:chOff x="-81662" y="3115989"/>
              <a:chExt cx="7753491" cy="2961005"/>
            </a:xfrm>
          </p:grpSpPr>
          <p:grpSp>
            <p:nvGrpSpPr>
              <p:cNvPr id="12" name="Groupe 11">
                <a:extLst>
                  <a:ext uri="{FF2B5EF4-FFF2-40B4-BE49-F238E27FC236}">
                    <a16:creationId xmlns:a16="http://schemas.microsoft.com/office/drawing/2014/main" id="{3D3004CB-1323-6E79-8660-54681E502A7A}"/>
                  </a:ext>
                </a:extLst>
              </p:cNvPr>
              <p:cNvGrpSpPr/>
              <p:nvPr/>
            </p:nvGrpSpPr>
            <p:grpSpPr>
              <a:xfrm>
                <a:off x="29794" y="3115989"/>
                <a:ext cx="7642035" cy="2961005"/>
                <a:chOff x="-960496" y="3199529"/>
                <a:chExt cx="7642035" cy="2961005"/>
              </a:xfrm>
            </p:grpSpPr>
            <p:cxnSp>
              <p:nvCxnSpPr>
                <p:cNvPr id="13" name="Connecteur droit avec flèche 12">
                  <a:extLst>
                    <a:ext uri="{FF2B5EF4-FFF2-40B4-BE49-F238E27FC236}">
                      <a16:creationId xmlns:a16="http://schemas.microsoft.com/office/drawing/2014/main" id="{8A64B867-1884-ABE9-3C84-7ED000DEA3E2}"/>
                    </a:ext>
                  </a:extLst>
                </p:cNvPr>
                <p:cNvCxnSpPr>
                  <a:cxnSpLocks/>
                </p:cNvCxnSpPr>
                <p:nvPr/>
              </p:nvCxnSpPr>
              <p:spPr>
                <a:xfrm>
                  <a:off x="1890269" y="4397571"/>
                  <a:ext cx="200389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e 13">
                  <a:extLst>
                    <a:ext uri="{FF2B5EF4-FFF2-40B4-BE49-F238E27FC236}">
                      <a16:creationId xmlns:a16="http://schemas.microsoft.com/office/drawing/2014/main" id="{3E22A648-8BDF-D9B0-6D2E-AF05B21151FF}"/>
                    </a:ext>
                  </a:extLst>
                </p:cNvPr>
                <p:cNvGrpSpPr/>
                <p:nvPr/>
              </p:nvGrpSpPr>
              <p:grpSpPr>
                <a:xfrm>
                  <a:off x="-960496" y="3199529"/>
                  <a:ext cx="7642035" cy="2961005"/>
                  <a:chOff x="-960496" y="3199529"/>
                  <a:chExt cx="7642035" cy="2961005"/>
                </a:xfrm>
              </p:grpSpPr>
              <p:sp>
                <p:nvSpPr>
                  <p:cNvPr id="15" name="ZoneTexte 14">
                    <a:extLst>
                      <a:ext uri="{FF2B5EF4-FFF2-40B4-BE49-F238E27FC236}">
                        <a16:creationId xmlns:a16="http://schemas.microsoft.com/office/drawing/2014/main" id="{7AFF6281-B1C8-E2EE-86F2-6EE1FED8584E}"/>
                      </a:ext>
                    </a:extLst>
                  </p:cNvPr>
                  <p:cNvSpPr txBox="1"/>
                  <p:nvPr/>
                </p:nvSpPr>
                <p:spPr>
                  <a:xfrm>
                    <a:off x="1343484" y="3199529"/>
                    <a:ext cx="4581594" cy="461665"/>
                  </a:xfrm>
                  <a:prstGeom prst="rect">
                    <a:avLst/>
                  </a:prstGeom>
                  <a:noFill/>
                </p:spPr>
                <p:txBody>
                  <a:bodyPr wrap="square" rtlCol="0">
                    <a:spAutoFit/>
                  </a:bodyPr>
                  <a:lstStyle/>
                  <a:p>
                    <a:r>
                      <a:rPr lang="fr-FR" sz="2400" b="1" u="sng" dirty="0"/>
                      <a:t>Progression de la maladie</a:t>
                    </a:r>
                  </a:p>
                </p:txBody>
              </p:sp>
              <p:sp>
                <p:nvSpPr>
                  <p:cNvPr id="16" name="ZoneTexte 15">
                    <a:extLst>
                      <a:ext uri="{FF2B5EF4-FFF2-40B4-BE49-F238E27FC236}">
                        <a16:creationId xmlns:a16="http://schemas.microsoft.com/office/drawing/2014/main" id="{34ACCCCB-C7CF-C075-6281-4C4F9E4F1311}"/>
                      </a:ext>
                    </a:extLst>
                  </p:cNvPr>
                  <p:cNvSpPr txBox="1"/>
                  <p:nvPr/>
                </p:nvSpPr>
                <p:spPr>
                  <a:xfrm>
                    <a:off x="-960496" y="5452648"/>
                    <a:ext cx="3880307" cy="707886"/>
                  </a:xfrm>
                  <a:prstGeom prst="rect">
                    <a:avLst/>
                  </a:prstGeom>
                  <a:noFill/>
                </p:spPr>
                <p:txBody>
                  <a:bodyPr wrap="square" rtlCol="0">
                    <a:spAutoFit/>
                  </a:bodyPr>
                  <a:lstStyle/>
                  <a:p>
                    <a:pPr algn="ctr"/>
                    <a:r>
                      <a:rPr lang="fr-FR" sz="2000" dirty="0"/>
                      <a:t>Apparition précoce (</a:t>
                    </a:r>
                    <a:r>
                      <a:rPr lang="fr-FR" sz="2000" dirty="0" err="1"/>
                      <a:t>Clinically</a:t>
                    </a:r>
                    <a:r>
                      <a:rPr lang="fr-FR" sz="2000" dirty="0"/>
                      <a:t> </a:t>
                    </a:r>
                    <a:r>
                      <a:rPr lang="fr-FR" sz="2000" dirty="0" err="1"/>
                      <a:t>Isolated</a:t>
                    </a:r>
                    <a:r>
                      <a:rPr lang="fr-FR" sz="2000" dirty="0"/>
                      <a:t> Syndrome – CIS)</a:t>
                    </a:r>
                  </a:p>
                </p:txBody>
              </p:sp>
              <p:sp>
                <p:nvSpPr>
                  <p:cNvPr id="17" name="Rectangle 16">
                    <a:extLst>
                      <a:ext uri="{FF2B5EF4-FFF2-40B4-BE49-F238E27FC236}">
                        <a16:creationId xmlns:a16="http://schemas.microsoft.com/office/drawing/2014/main" id="{80706AF2-DC72-80A7-9F92-9724A94CC127}"/>
                      </a:ext>
                    </a:extLst>
                  </p:cNvPr>
                  <p:cNvSpPr/>
                  <p:nvPr/>
                </p:nvSpPr>
                <p:spPr>
                  <a:xfrm>
                    <a:off x="130201" y="3759594"/>
                    <a:ext cx="1567111" cy="1647701"/>
                  </a:xfrm>
                  <a:prstGeom prst="rect">
                    <a:avLst/>
                  </a:prstGeom>
                  <a:solidFill>
                    <a:srgbClr val="F0A0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9412F7F2-2C40-B088-7A36-FAD966B15937}"/>
                      </a:ext>
                    </a:extLst>
                  </p:cNvPr>
                  <p:cNvSpPr txBox="1"/>
                  <p:nvPr/>
                </p:nvSpPr>
                <p:spPr>
                  <a:xfrm>
                    <a:off x="206113" y="3798917"/>
                    <a:ext cx="1547090" cy="1569660"/>
                  </a:xfrm>
                  <a:prstGeom prst="rect">
                    <a:avLst/>
                  </a:prstGeom>
                  <a:noFill/>
                </p:spPr>
                <p:txBody>
                  <a:bodyPr wrap="none" rtlCol="0">
                    <a:spAutoFit/>
                  </a:bodyPr>
                  <a:lstStyle/>
                  <a:p>
                    <a:r>
                      <a:rPr lang="fr-FR" sz="2400" b="1" dirty="0">
                        <a:solidFill>
                          <a:schemeClr val="bg1"/>
                        </a:solidFill>
                      </a:rPr>
                      <a:t> Syndrome</a:t>
                    </a:r>
                  </a:p>
                  <a:p>
                    <a:r>
                      <a:rPr lang="fr-FR" sz="2400" b="1" dirty="0">
                        <a:solidFill>
                          <a:schemeClr val="bg1"/>
                        </a:solidFill>
                      </a:rPr>
                      <a:t> clinique </a:t>
                    </a:r>
                  </a:p>
                  <a:p>
                    <a:r>
                      <a:rPr lang="fr-FR" sz="2400" b="1" dirty="0">
                        <a:solidFill>
                          <a:schemeClr val="bg1"/>
                        </a:solidFill>
                      </a:rPr>
                      <a:t>    isolé</a:t>
                    </a:r>
                  </a:p>
                  <a:p>
                    <a:r>
                      <a:rPr lang="fr-FR" sz="2400" b="1" dirty="0">
                        <a:solidFill>
                          <a:schemeClr val="bg1"/>
                        </a:solidFill>
                      </a:rPr>
                      <a:t>    (SCI)</a:t>
                    </a:r>
                  </a:p>
                </p:txBody>
              </p:sp>
              <p:sp>
                <p:nvSpPr>
                  <p:cNvPr id="19" name="Rectangle 18">
                    <a:extLst>
                      <a:ext uri="{FF2B5EF4-FFF2-40B4-BE49-F238E27FC236}">
                        <a16:creationId xmlns:a16="http://schemas.microsoft.com/office/drawing/2014/main" id="{9E4E9AB1-EA01-E33F-D4C2-23E5C8AF54B2}"/>
                      </a:ext>
                    </a:extLst>
                  </p:cNvPr>
                  <p:cNvSpPr/>
                  <p:nvPr/>
                </p:nvSpPr>
                <p:spPr>
                  <a:xfrm>
                    <a:off x="4123849" y="3864556"/>
                    <a:ext cx="1567111" cy="1647701"/>
                  </a:xfrm>
                  <a:prstGeom prst="rect">
                    <a:avLst/>
                  </a:prstGeom>
                  <a:solidFill>
                    <a:srgbClr val="7365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4579A53E-DF0C-154E-BFBB-67C79777420A}"/>
                      </a:ext>
                    </a:extLst>
                  </p:cNvPr>
                  <p:cNvSpPr txBox="1"/>
                  <p:nvPr/>
                </p:nvSpPr>
                <p:spPr>
                  <a:xfrm>
                    <a:off x="4005429" y="4234952"/>
                    <a:ext cx="1833474" cy="830997"/>
                  </a:xfrm>
                  <a:prstGeom prst="rect">
                    <a:avLst/>
                  </a:prstGeom>
                  <a:noFill/>
                </p:spPr>
                <p:txBody>
                  <a:bodyPr wrap="square" rtlCol="0">
                    <a:spAutoFit/>
                  </a:bodyPr>
                  <a:lstStyle/>
                  <a:p>
                    <a:pPr algn="ctr"/>
                    <a:r>
                      <a:rPr lang="fr-FR" sz="2400" b="1" dirty="0">
                        <a:solidFill>
                          <a:schemeClr val="bg1"/>
                        </a:solidFill>
                      </a:rPr>
                      <a:t>SEP</a:t>
                    </a:r>
                  </a:p>
                  <a:p>
                    <a:pPr algn="ctr"/>
                    <a:r>
                      <a:rPr lang="fr-FR" sz="2400" b="1" dirty="0">
                        <a:solidFill>
                          <a:schemeClr val="bg1"/>
                        </a:solidFill>
                      </a:rPr>
                      <a:t>Progressive</a:t>
                    </a:r>
                  </a:p>
                </p:txBody>
              </p:sp>
              <p:sp>
                <p:nvSpPr>
                  <p:cNvPr id="21" name="ZoneTexte 20">
                    <a:extLst>
                      <a:ext uri="{FF2B5EF4-FFF2-40B4-BE49-F238E27FC236}">
                        <a16:creationId xmlns:a16="http://schemas.microsoft.com/office/drawing/2014/main" id="{273CFE3B-C901-8344-177E-F414E25E1C88}"/>
                      </a:ext>
                    </a:extLst>
                  </p:cNvPr>
                  <p:cNvSpPr txBox="1"/>
                  <p:nvPr/>
                </p:nvSpPr>
                <p:spPr>
                  <a:xfrm>
                    <a:off x="3133269" y="5560370"/>
                    <a:ext cx="3548270" cy="400110"/>
                  </a:xfrm>
                  <a:prstGeom prst="rect">
                    <a:avLst/>
                  </a:prstGeom>
                  <a:noFill/>
                </p:spPr>
                <p:txBody>
                  <a:bodyPr wrap="square" rtlCol="0">
                    <a:spAutoFit/>
                  </a:bodyPr>
                  <a:lstStyle/>
                  <a:p>
                    <a:pPr algn="ctr"/>
                    <a:r>
                      <a:rPr lang="fr-FR" sz="2000" dirty="0"/>
                      <a:t>SEP chronique tardive</a:t>
                    </a:r>
                  </a:p>
                </p:txBody>
              </p:sp>
              <p:sp>
                <p:nvSpPr>
                  <p:cNvPr id="22" name="ZoneTexte 21">
                    <a:extLst>
                      <a:ext uri="{FF2B5EF4-FFF2-40B4-BE49-F238E27FC236}">
                        <a16:creationId xmlns:a16="http://schemas.microsoft.com/office/drawing/2014/main" id="{98EA9055-116E-390C-2F3F-EA416C81C382}"/>
                      </a:ext>
                    </a:extLst>
                  </p:cNvPr>
                  <p:cNvSpPr txBox="1"/>
                  <p:nvPr/>
                </p:nvSpPr>
                <p:spPr>
                  <a:xfrm>
                    <a:off x="1797418" y="3979035"/>
                    <a:ext cx="2671701" cy="400110"/>
                  </a:xfrm>
                  <a:prstGeom prst="rect">
                    <a:avLst/>
                  </a:prstGeom>
                  <a:noFill/>
                </p:spPr>
                <p:txBody>
                  <a:bodyPr wrap="square" rtlCol="0">
                    <a:spAutoFit/>
                  </a:bodyPr>
                  <a:lstStyle/>
                  <a:p>
                    <a:r>
                      <a:rPr lang="fr-FR" sz="2000" dirty="0"/>
                      <a:t>20-80% des patients</a:t>
                    </a:r>
                    <a:endParaRPr lang="fr-FR" dirty="0"/>
                  </a:p>
                </p:txBody>
              </p:sp>
            </p:grpSp>
          </p:grpSp>
          <p:sp>
            <p:nvSpPr>
              <p:cNvPr id="28" name="ZoneTexte 27">
                <a:extLst>
                  <a:ext uri="{FF2B5EF4-FFF2-40B4-BE49-F238E27FC236}">
                    <a16:creationId xmlns:a16="http://schemas.microsoft.com/office/drawing/2014/main" id="{FB571EBF-355C-920C-3FBA-5E4D2377CEA2}"/>
                  </a:ext>
                </a:extLst>
              </p:cNvPr>
              <p:cNvSpPr txBox="1"/>
              <p:nvPr/>
            </p:nvSpPr>
            <p:spPr>
              <a:xfrm>
                <a:off x="-81662" y="4209035"/>
                <a:ext cx="1373249" cy="646331"/>
              </a:xfrm>
              <a:prstGeom prst="rect">
                <a:avLst/>
              </a:prstGeom>
              <a:noFill/>
            </p:spPr>
            <p:txBody>
              <a:bodyPr wrap="square" rtlCol="0">
                <a:spAutoFit/>
              </a:bodyPr>
              <a:lstStyle/>
              <a:p>
                <a:r>
                  <a:rPr lang="fr-FR" dirty="0"/>
                  <a:t>Individu</a:t>
                </a:r>
              </a:p>
              <a:p>
                <a:r>
                  <a:rPr lang="fr-FR" dirty="0"/>
                  <a:t> sain</a:t>
                </a:r>
              </a:p>
            </p:txBody>
          </p:sp>
          <p:cxnSp>
            <p:nvCxnSpPr>
              <p:cNvPr id="30" name="Connecteur droit avec flèche 29">
                <a:extLst>
                  <a:ext uri="{FF2B5EF4-FFF2-40B4-BE49-F238E27FC236}">
                    <a16:creationId xmlns:a16="http://schemas.microsoft.com/office/drawing/2014/main" id="{A768C0F8-27C6-D1FF-8EE9-5C13A4508C62}"/>
                  </a:ext>
                </a:extLst>
              </p:cNvPr>
              <p:cNvCxnSpPr>
                <a:cxnSpLocks/>
              </p:cNvCxnSpPr>
              <p:nvPr/>
            </p:nvCxnSpPr>
            <p:spPr>
              <a:xfrm>
                <a:off x="741145" y="4556057"/>
                <a:ext cx="24933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34" name="Image 33">
            <a:extLst>
              <a:ext uri="{FF2B5EF4-FFF2-40B4-BE49-F238E27FC236}">
                <a16:creationId xmlns:a16="http://schemas.microsoft.com/office/drawing/2014/main" id="{DA6BE8A8-7F40-CCE9-C172-B2A939113824}"/>
              </a:ext>
            </a:extLst>
          </p:cNvPr>
          <p:cNvPicPr>
            <a:picLocks noChangeAspect="1"/>
          </p:cNvPicPr>
          <p:nvPr/>
        </p:nvPicPr>
        <p:blipFill>
          <a:blip r:embed="rId5"/>
          <a:stretch>
            <a:fillRect/>
          </a:stretch>
        </p:blipFill>
        <p:spPr>
          <a:xfrm>
            <a:off x="11763537" y="140055"/>
            <a:ext cx="355385" cy="341726"/>
          </a:xfrm>
          <a:prstGeom prst="rect">
            <a:avLst/>
          </a:prstGeom>
        </p:spPr>
      </p:pic>
    </p:spTree>
    <p:extLst>
      <p:ext uri="{BB962C8B-B14F-4D97-AF65-F5344CB8AC3E}">
        <p14:creationId xmlns:p14="http://schemas.microsoft.com/office/powerpoint/2010/main" val="301734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F64116A-6DF5-4F10-87F0-722083F7459A}"/>
              </a:ext>
            </a:extLst>
          </p:cNvPr>
          <p:cNvPicPr>
            <a:picLocks noChangeAspect="1"/>
          </p:cNvPicPr>
          <p:nvPr/>
        </p:nvPicPr>
        <p:blipFill>
          <a:blip r:embed="rId3"/>
          <a:stretch>
            <a:fillRect/>
          </a:stretch>
        </p:blipFill>
        <p:spPr>
          <a:xfrm>
            <a:off x="11495616" y="29895"/>
            <a:ext cx="665632" cy="640049"/>
          </a:xfrm>
          <a:prstGeom prst="rect">
            <a:avLst/>
          </a:prstGeom>
        </p:spPr>
      </p:pic>
      <p:grpSp>
        <p:nvGrpSpPr>
          <p:cNvPr id="54" name="Groupe 53">
            <a:extLst>
              <a:ext uri="{FF2B5EF4-FFF2-40B4-BE49-F238E27FC236}">
                <a16:creationId xmlns:a16="http://schemas.microsoft.com/office/drawing/2014/main" id="{299BB1D9-E5D2-09E1-D99A-E78F026C647B}"/>
              </a:ext>
            </a:extLst>
          </p:cNvPr>
          <p:cNvGrpSpPr/>
          <p:nvPr/>
        </p:nvGrpSpPr>
        <p:grpSpPr>
          <a:xfrm>
            <a:off x="839906" y="-120152"/>
            <a:ext cx="10737346" cy="738623"/>
            <a:chOff x="839906" y="-120152"/>
            <a:chExt cx="10737346" cy="738623"/>
          </a:xfrm>
        </p:grpSpPr>
        <p:sp>
          <p:nvSpPr>
            <p:cNvPr id="38" name="Rectangle 37">
              <a:extLst>
                <a:ext uri="{FF2B5EF4-FFF2-40B4-BE49-F238E27FC236}">
                  <a16:creationId xmlns:a16="http://schemas.microsoft.com/office/drawing/2014/main" id="{F764D19E-E17F-3E48-BF6C-B656DD14669E}"/>
                </a:ext>
              </a:extLst>
            </p:cNvPr>
            <p:cNvSpPr/>
            <p:nvPr/>
          </p:nvSpPr>
          <p:spPr>
            <a:xfrm>
              <a:off x="839906" y="-11315"/>
              <a:ext cx="10625594" cy="60747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Google Shape;68;p14">
              <a:extLst>
                <a:ext uri="{FF2B5EF4-FFF2-40B4-BE49-F238E27FC236}">
                  <a16:creationId xmlns:a16="http://schemas.microsoft.com/office/drawing/2014/main" id="{3B50336E-9B44-4026-CE55-3A17D423BAE7}"/>
                </a:ext>
              </a:extLst>
            </p:cNvPr>
            <p:cNvSpPr txBox="1"/>
            <p:nvPr/>
          </p:nvSpPr>
          <p:spPr>
            <a:xfrm>
              <a:off x="951657" y="-120152"/>
              <a:ext cx="10625595" cy="738623"/>
            </a:xfrm>
            <a:prstGeom prst="rect">
              <a:avLst/>
            </a:prstGeom>
            <a:noFill/>
            <a:ln>
              <a:noFill/>
            </a:ln>
          </p:spPr>
          <p:txBody>
            <a:bodyPr spcFirstLastPara="1" wrap="square" lIns="121900" tIns="121900" rIns="121900" bIns="121900" anchor="t" anchorCtr="0">
              <a:spAutoFit/>
            </a:bodyPr>
            <a:lstStyle/>
            <a:p>
              <a:r>
                <a:rPr lang="fr-FR" sz="3200" b="1" u="sng" dirty="0"/>
                <a:t>Le microbiome comme marqueur de la progression de la SEP</a:t>
              </a:r>
              <a:endParaRPr sz="3200" b="1" u="sng" dirty="0"/>
            </a:p>
          </p:txBody>
        </p:sp>
      </p:grpSp>
      <p:grpSp>
        <p:nvGrpSpPr>
          <p:cNvPr id="76" name="Groupe 75">
            <a:extLst>
              <a:ext uri="{FF2B5EF4-FFF2-40B4-BE49-F238E27FC236}">
                <a16:creationId xmlns:a16="http://schemas.microsoft.com/office/drawing/2014/main" id="{6EDB3EC2-0576-7E6C-6464-F4765C2AB370}"/>
              </a:ext>
            </a:extLst>
          </p:cNvPr>
          <p:cNvGrpSpPr/>
          <p:nvPr/>
        </p:nvGrpSpPr>
        <p:grpSpPr>
          <a:xfrm>
            <a:off x="405085" y="724145"/>
            <a:ext cx="6282270" cy="5621426"/>
            <a:chOff x="405085" y="724145"/>
            <a:chExt cx="6282270" cy="5621426"/>
          </a:xfrm>
        </p:grpSpPr>
        <p:grpSp>
          <p:nvGrpSpPr>
            <p:cNvPr id="15" name="Groupe 14">
              <a:extLst>
                <a:ext uri="{FF2B5EF4-FFF2-40B4-BE49-F238E27FC236}">
                  <a16:creationId xmlns:a16="http://schemas.microsoft.com/office/drawing/2014/main" id="{BB7250A2-A6AC-01EB-1ED2-861BD17168B7}"/>
                </a:ext>
              </a:extLst>
            </p:cNvPr>
            <p:cNvGrpSpPr/>
            <p:nvPr/>
          </p:nvGrpSpPr>
          <p:grpSpPr>
            <a:xfrm>
              <a:off x="405085" y="724145"/>
              <a:ext cx="6282270" cy="2455520"/>
              <a:chOff x="85721" y="638470"/>
              <a:chExt cx="6439786" cy="2676599"/>
            </a:xfrm>
          </p:grpSpPr>
          <p:sp>
            <p:nvSpPr>
              <p:cNvPr id="16" name="ZoneTexte 15">
                <a:extLst>
                  <a:ext uri="{FF2B5EF4-FFF2-40B4-BE49-F238E27FC236}">
                    <a16:creationId xmlns:a16="http://schemas.microsoft.com/office/drawing/2014/main" id="{E69E25A5-5BD6-5BEE-913B-6D733DB325AA}"/>
                  </a:ext>
                </a:extLst>
              </p:cNvPr>
              <p:cNvSpPr txBox="1"/>
              <p:nvPr/>
            </p:nvSpPr>
            <p:spPr>
              <a:xfrm>
                <a:off x="2554115" y="2376401"/>
                <a:ext cx="3971392" cy="704522"/>
              </a:xfrm>
              <a:prstGeom prst="rect">
                <a:avLst/>
              </a:prstGeom>
              <a:noFill/>
            </p:spPr>
            <p:txBody>
              <a:bodyPr wrap="square" rtlCol="0">
                <a:spAutoFit/>
              </a:bodyPr>
              <a:lstStyle/>
              <a:p>
                <a:r>
                  <a:rPr lang="fr-FR" dirty="0"/>
                  <a:t>Bactéries, virus, </a:t>
                </a:r>
              </a:p>
              <a:p>
                <a:r>
                  <a:rPr lang="fr-FR" dirty="0"/>
                  <a:t>champignons, archées</a:t>
                </a:r>
              </a:p>
            </p:txBody>
          </p:sp>
          <p:sp>
            <p:nvSpPr>
              <p:cNvPr id="17" name="ZoneTexte 16">
                <a:extLst>
                  <a:ext uri="{FF2B5EF4-FFF2-40B4-BE49-F238E27FC236}">
                    <a16:creationId xmlns:a16="http://schemas.microsoft.com/office/drawing/2014/main" id="{0BCEA056-E84C-4D29-F838-1CA7FCF88971}"/>
                  </a:ext>
                </a:extLst>
              </p:cNvPr>
              <p:cNvSpPr txBox="1"/>
              <p:nvPr/>
            </p:nvSpPr>
            <p:spPr>
              <a:xfrm>
                <a:off x="114363" y="638470"/>
                <a:ext cx="4498536" cy="402584"/>
              </a:xfrm>
              <a:prstGeom prst="rect">
                <a:avLst/>
              </a:prstGeom>
              <a:noFill/>
            </p:spPr>
            <p:txBody>
              <a:bodyPr wrap="square" rtlCol="0">
                <a:spAutoFit/>
              </a:bodyPr>
              <a:lstStyle/>
              <a:p>
                <a:r>
                  <a:rPr lang="fr-FR" b="1" dirty="0"/>
                  <a:t>a) Microbiome de la communauté entière</a:t>
                </a:r>
              </a:p>
            </p:txBody>
          </p:sp>
          <p:pic>
            <p:nvPicPr>
              <p:cNvPr id="18" name="Image 17">
                <a:extLst>
                  <a:ext uri="{FF2B5EF4-FFF2-40B4-BE49-F238E27FC236}">
                    <a16:creationId xmlns:a16="http://schemas.microsoft.com/office/drawing/2014/main" id="{B98662EF-662E-4743-354A-72CE058812D7}"/>
                  </a:ext>
                </a:extLst>
              </p:cNvPr>
              <p:cNvPicPr>
                <a:picLocks noChangeAspect="1"/>
              </p:cNvPicPr>
              <p:nvPr/>
            </p:nvPicPr>
            <p:blipFill rotWithShape="1">
              <a:blip r:embed="rId4"/>
              <a:srcRect t="2988" r="60567"/>
              <a:stretch/>
            </p:blipFill>
            <p:spPr>
              <a:xfrm>
                <a:off x="85721" y="1070920"/>
                <a:ext cx="1303137" cy="2244149"/>
              </a:xfrm>
              <a:prstGeom prst="rect">
                <a:avLst/>
              </a:prstGeom>
            </p:spPr>
          </p:pic>
          <p:sp>
            <p:nvSpPr>
              <p:cNvPr id="19" name="Ellipse 18">
                <a:extLst>
                  <a:ext uri="{FF2B5EF4-FFF2-40B4-BE49-F238E27FC236}">
                    <a16:creationId xmlns:a16="http://schemas.microsoft.com/office/drawing/2014/main" id="{084C9FCF-6773-0775-DC45-1B6F882A3D1E}"/>
                  </a:ext>
                </a:extLst>
              </p:cNvPr>
              <p:cNvSpPr/>
              <p:nvPr/>
            </p:nvSpPr>
            <p:spPr>
              <a:xfrm>
                <a:off x="1123130" y="1222833"/>
                <a:ext cx="1594928" cy="16364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a:extLst>
                  <a:ext uri="{FF2B5EF4-FFF2-40B4-BE49-F238E27FC236}">
                    <a16:creationId xmlns:a16="http://schemas.microsoft.com/office/drawing/2014/main" id="{ED5AFDDC-153F-C121-88F0-9006723832C9}"/>
                  </a:ext>
                </a:extLst>
              </p:cNvPr>
              <p:cNvPicPr>
                <a:picLocks noChangeAspect="1"/>
              </p:cNvPicPr>
              <p:nvPr/>
            </p:nvPicPr>
            <p:blipFill rotWithShape="1">
              <a:blip r:embed="rId5"/>
              <a:srcRect l="10049" t="14510" r="13729" b="10881"/>
              <a:stretch/>
            </p:blipFill>
            <p:spPr>
              <a:xfrm>
                <a:off x="993258" y="1475121"/>
                <a:ext cx="1925877" cy="1319579"/>
              </a:xfrm>
              <a:prstGeom prst="rect">
                <a:avLst/>
              </a:prstGeom>
            </p:spPr>
          </p:pic>
        </p:grpSp>
        <p:pic>
          <p:nvPicPr>
            <p:cNvPr id="63" name="Image 62">
              <a:extLst>
                <a:ext uri="{FF2B5EF4-FFF2-40B4-BE49-F238E27FC236}">
                  <a16:creationId xmlns:a16="http://schemas.microsoft.com/office/drawing/2014/main" id="{12685377-CEED-EDF6-E082-A814AA155404}"/>
                </a:ext>
              </a:extLst>
            </p:cNvPr>
            <p:cNvPicPr>
              <a:picLocks noChangeAspect="1"/>
            </p:cNvPicPr>
            <p:nvPr/>
          </p:nvPicPr>
          <p:blipFill rotWithShape="1">
            <a:blip r:embed="rId6"/>
            <a:srcRect l="4700" t="25464" r="45282" b="16631"/>
            <a:stretch/>
          </p:blipFill>
          <p:spPr>
            <a:xfrm>
              <a:off x="894204" y="3759484"/>
              <a:ext cx="2070125" cy="1775220"/>
            </a:xfrm>
            <a:prstGeom prst="rect">
              <a:avLst/>
            </a:prstGeom>
          </p:spPr>
        </p:pic>
        <p:sp>
          <p:nvSpPr>
            <p:cNvPr id="67" name="ZoneTexte 66">
              <a:extLst>
                <a:ext uri="{FF2B5EF4-FFF2-40B4-BE49-F238E27FC236}">
                  <a16:creationId xmlns:a16="http://schemas.microsoft.com/office/drawing/2014/main" id="{B277C647-62E7-5C61-7FD3-2FC4875EA05F}"/>
                </a:ext>
              </a:extLst>
            </p:cNvPr>
            <p:cNvSpPr txBox="1"/>
            <p:nvPr/>
          </p:nvSpPr>
          <p:spPr>
            <a:xfrm>
              <a:off x="433026" y="5422241"/>
              <a:ext cx="3650523" cy="923330"/>
            </a:xfrm>
            <a:prstGeom prst="rect">
              <a:avLst/>
            </a:prstGeom>
            <a:noFill/>
          </p:spPr>
          <p:txBody>
            <a:bodyPr wrap="square" rtlCol="0">
              <a:spAutoFit/>
            </a:bodyPr>
            <a:lstStyle/>
            <a:p>
              <a:r>
                <a:rPr lang="fr-FR" dirty="0">
                  <a:solidFill>
                    <a:srgbClr val="FF0000"/>
                  </a:solidFill>
                </a:rPr>
                <a:t>Dysbiose du microbiome intestinal</a:t>
              </a:r>
              <a:r>
                <a:rPr lang="fr-FR" dirty="0"/>
                <a:t>  dans l'évolution de la SEP (Cree </a:t>
              </a:r>
              <a:r>
                <a:rPr lang="fr-FR" i="1" dirty="0"/>
                <a:t>et al., </a:t>
              </a:r>
              <a:r>
                <a:rPr lang="fr-FR" dirty="0"/>
                <a:t>2016)</a:t>
              </a:r>
            </a:p>
          </p:txBody>
        </p:sp>
        <p:cxnSp>
          <p:nvCxnSpPr>
            <p:cNvPr id="71" name="Connecteur droit avec flèche 70">
              <a:extLst>
                <a:ext uri="{FF2B5EF4-FFF2-40B4-BE49-F238E27FC236}">
                  <a16:creationId xmlns:a16="http://schemas.microsoft.com/office/drawing/2014/main" id="{03E8C8B2-FC0C-65F5-5A10-46F40968CF15}"/>
                </a:ext>
              </a:extLst>
            </p:cNvPr>
            <p:cNvCxnSpPr>
              <a:cxnSpLocks/>
            </p:cNvCxnSpPr>
            <p:nvPr/>
          </p:nvCxnSpPr>
          <p:spPr>
            <a:xfrm>
              <a:off x="1694966" y="3046356"/>
              <a:ext cx="0" cy="765287"/>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e 76">
            <a:extLst>
              <a:ext uri="{FF2B5EF4-FFF2-40B4-BE49-F238E27FC236}">
                <a16:creationId xmlns:a16="http://schemas.microsoft.com/office/drawing/2014/main" id="{534B7D42-CB56-A1B9-BAD8-400B0C8EE8B7}"/>
              </a:ext>
            </a:extLst>
          </p:cNvPr>
          <p:cNvGrpSpPr/>
          <p:nvPr/>
        </p:nvGrpSpPr>
        <p:grpSpPr>
          <a:xfrm>
            <a:off x="4841914" y="734602"/>
            <a:ext cx="10682769" cy="5623068"/>
            <a:chOff x="4841914" y="734602"/>
            <a:chExt cx="10682769" cy="5623068"/>
          </a:xfrm>
        </p:grpSpPr>
        <p:grpSp>
          <p:nvGrpSpPr>
            <p:cNvPr id="22" name="Groupe 21">
              <a:extLst>
                <a:ext uri="{FF2B5EF4-FFF2-40B4-BE49-F238E27FC236}">
                  <a16:creationId xmlns:a16="http://schemas.microsoft.com/office/drawing/2014/main" id="{207EFE7D-03FA-90A3-6E75-0EBDD82CE124}"/>
                </a:ext>
              </a:extLst>
            </p:cNvPr>
            <p:cNvGrpSpPr/>
            <p:nvPr/>
          </p:nvGrpSpPr>
          <p:grpSpPr>
            <a:xfrm>
              <a:off x="5945127" y="734602"/>
              <a:ext cx="9579556" cy="2329150"/>
              <a:chOff x="7255359" y="821127"/>
              <a:chExt cx="13679351" cy="2551104"/>
            </a:xfrm>
          </p:grpSpPr>
          <p:grpSp>
            <p:nvGrpSpPr>
              <p:cNvPr id="23" name="Groupe 22">
                <a:extLst>
                  <a:ext uri="{FF2B5EF4-FFF2-40B4-BE49-F238E27FC236}">
                    <a16:creationId xmlns:a16="http://schemas.microsoft.com/office/drawing/2014/main" id="{DAB32C80-BCBF-C61B-5D66-403A4A53F954}"/>
                  </a:ext>
                </a:extLst>
              </p:cNvPr>
              <p:cNvGrpSpPr/>
              <p:nvPr/>
            </p:nvGrpSpPr>
            <p:grpSpPr>
              <a:xfrm>
                <a:off x="7761794" y="821127"/>
                <a:ext cx="13172916" cy="2551104"/>
                <a:chOff x="7761794" y="821127"/>
                <a:chExt cx="13172916" cy="2551104"/>
              </a:xfrm>
            </p:grpSpPr>
            <p:grpSp>
              <p:nvGrpSpPr>
                <p:cNvPr id="27" name="Groupe 26">
                  <a:extLst>
                    <a:ext uri="{FF2B5EF4-FFF2-40B4-BE49-F238E27FC236}">
                      <a16:creationId xmlns:a16="http://schemas.microsoft.com/office/drawing/2014/main" id="{9DDFC26A-358D-B776-89F9-86C541B85C52}"/>
                    </a:ext>
                  </a:extLst>
                </p:cNvPr>
                <p:cNvGrpSpPr/>
                <p:nvPr/>
              </p:nvGrpSpPr>
              <p:grpSpPr>
                <a:xfrm>
                  <a:off x="7761794" y="1305719"/>
                  <a:ext cx="2780877" cy="2066512"/>
                  <a:chOff x="8114000" y="1131697"/>
                  <a:chExt cx="3111244" cy="2245325"/>
                </a:xfrm>
              </p:grpSpPr>
              <p:pic>
                <p:nvPicPr>
                  <p:cNvPr id="30" name="Image 29">
                    <a:extLst>
                      <a:ext uri="{FF2B5EF4-FFF2-40B4-BE49-F238E27FC236}">
                        <a16:creationId xmlns:a16="http://schemas.microsoft.com/office/drawing/2014/main" id="{2E60E7DD-CEA1-AB18-7BBF-97043243716E}"/>
                      </a:ext>
                    </a:extLst>
                  </p:cNvPr>
                  <p:cNvPicPr>
                    <a:picLocks noChangeAspect="1"/>
                  </p:cNvPicPr>
                  <p:nvPr/>
                </p:nvPicPr>
                <p:blipFill rotWithShape="1">
                  <a:blip r:embed="rId5"/>
                  <a:srcRect l="10049" t="14510" r="13729" b="10881"/>
                  <a:stretch/>
                </p:blipFill>
                <p:spPr>
                  <a:xfrm>
                    <a:off x="8114000" y="1245249"/>
                    <a:ext cx="3111244" cy="2131773"/>
                  </a:xfrm>
                  <a:prstGeom prst="rect">
                    <a:avLst/>
                  </a:prstGeom>
                </p:spPr>
              </p:pic>
              <p:pic>
                <p:nvPicPr>
                  <p:cNvPr id="31" name="Image 30">
                    <a:extLst>
                      <a:ext uri="{FF2B5EF4-FFF2-40B4-BE49-F238E27FC236}">
                        <a16:creationId xmlns:a16="http://schemas.microsoft.com/office/drawing/2014/main" id="{79FA48C0-EE10-E022-834C-E97EB50B2979}"/>
                      </a:ext>
                    </a:extLst>
                  </p:cNvPr>
                  <p:cNvPicPr>
                    <a:picLocks noChangeAspect="1"/>
                  </p:cNvPicPr>
                  <p:nvPr/>
                </p:nvPicPr>
                <p:blipFill rotWithShape="1">
                  <a:blip r:embed="rId7"/>
                  <a:srcRect l="3929" t="24255" r="57135" b="20636"/>
                  <a:stretch/>
                </p:blipFill>
                <p:spPr>
                  <a:xfrm rot="15300497">
                    <a:off x="9212466" y="1133678"/>
                    <a:ext cx="428738" cy="424776"/>
                  </a:xfrm>
                  <a:prstGeom prst="rect">
                    <a:avLst/>
                  </a:prstGeom>
                </p:spPr>
              </p:pic>
              <p:pic>
                <p:nvPicPr>
                  <p:cNvPr id="32" name="Image 31">
                    <a:extLst>
                      <a:ext uri="{FF2B5EF4-FFF2-40B4-BE49-F238E27FC236}">
                        <a16:creationId xmlns:a16="http://schemas.microsoft.com/office/drawing/2014/main" id="{E632A2E2-D9DB-F5F1-E46B-C9D78A3DAF1A}"/>
                      </a:ext>
                    </a:extLst>
                  </p:cNvPr>
                  <p:cNvPicPr>
                    <a:picLocks noChangeAspect="1"/>
                  </p:cNvPicPr>
                  <p:nvPr/>
                </p:nvPicPr>
                <p:blipFill rotWithShape="1">
                  <a:blip r:embed="rId7"/>
                  <a:srcRect l="3929" t="24255" r="57135" b="20636"/>
                  <a:stretch/>
                </p:blipFill>
                <p:spPr>
                  <a:xfrm rot="5026914">
                    <a:off x="8227912" y="1377042"/>
                    <a:ext cx="428738" cy="424776"/>
                  </a:xfrm>
                  <a:prstGeom prst="rect">
                    <a:avLst/>
                  </a:prstGeom>
                </p:spPr>
              </p:pic>
              <p:pic>
                <p:nvPicPr>
                  <p:cNvPr id="33" name="Image 32">
                    <a:extLst>
                      <a:ext uri="{FF2B5EF4-FFF2-40B4-BE49-F238E27FC236}">
                        <a16:creationId xmlns:a16="http://schemas.microsoft.com/office/drawing/2014/main" id="{DF0FB1C1-41F2-B4CD-EECB-0B738C3B4C46}"/>
                      </a:ext>
                    </a:extLst>
                  </p:cNvPr>
                  <p:cNvPicPr>
                    <a:picLocks noChangeAspect="1"/>
                  </p:cNvPicPr>
                  <p:nvPr/>
                </p:nvPicPr>
                <p:blipFill rotWithShape="1">
                  <a:blip r:embed="rId7"/>
                  <a:srcRect l="3929" t="24255" r="57135" b="20636"/>
                  <a:stretch/>
                </p:blipFill>
                <p:spPr>
                  <a:xfrm rot="13344702">
                    <a:off x="9842643" y="2067386"/>
                    <a:ext cx="428738" cy="424776"/>
                  </a:xfrm>
                  <a:prstGeom prst="rect">
                    <a:avLst/>
                  </a:prstGeom>
                </p:spPr>
              </p:pic>
              <p:pic>
                <p:nvPicPr>
                  <p:cNvPr id="34" name="Image 33">
                    <a:extLst>
                      <a:ext uri="{FF2B5EF4-FFF2-40B4-BE49-F238E27FC236}">
                        <a16:creationId xmlns:a16="http://schemas.microsoft.com/office/drawing/2014/main" id="{861B7F7D-3086-8FC4-ED29-BF1E39FE650D}"/>
                      </a:ext>
                    </a:extLst>
                  </p:cNvPr>
                  <p:cNvPicPr>
                    <a:picLocks noChangeAspect="1"/>
                  </p:cNvPicPr>
                  <p:nvPr/>
                </p:nvPicPr>
                <p:blipFill rotWithShape="1">
                  <a:blip r:embed="rId7"/>
                  <a:srcRect l="3929" t="24255" r="57135" b="20636"/>
                  <a:stretch/>
                </p:blipFill>
                <p:spPr>
                  <a:xfrm rot="13344702">
                    <a:off x="9941492" y="2778575"/>
                    <a:ext cx="428738" cy="424776"/>
                  </a:xfrm>
                  <a:prstGeom prst="rect">
                    <a:avLst/>
                  </a:prstGeom>
                </p:spPr>
              </p:pic>
            </p:grpSp>
            <p:sp>
              <p:nvSpPr>
                <p:cNvPr id="28" name="ZoneTexte 27">
                  <a:extLst>
                    <a:ext uri="{FF2B5EF4-FFF2-40B4-BE49-F238E27FC236}">
                      <a16:creationId xmlns:a16="http://schemas.microsoft.com/office/drawing/2014/main" id="{B1927999-9440-05A6-290E-A1D837959B82}"/>
                    </a:ext>
                  </a:extLst>
                </p:cNvPr>
                <p:cNvSpPr txBox="1"/>
                <p:nvPr/>
              </p:nvSpPr>
              <p:spPr>
                <a:xfrm>
                  <a:off x="8223248" y="821127"/>
                  <a:ext cx="7128702" cy="404527"/>
                </a:xfrm>
                <a:prstGeom prst="rect">
                  <a:avLst/>
                </a:prstGeom>
                <a:noFill/>
              </p:spPr>
              <p:txBody>
                <a:bodyPr wrap="square" rtlCol="0">
                  <a:spAutoFit/>
                </a:bodyPr>
                <a:lstStyle/>
                <a:p>
                  <a:r>
                    <a:rPr lang="fr-FR" b="1" dirty="0"/>
                    <a:t>b) Microbiome interagissant avec l’immunité</a:t>
                  </a:r>
                </a:p>
              </p:txBody>
            </p:sp>
            <p:sp>
              <p:nvSpPr>
                <p:cNvPr id="29" name="ZoneTexte 28">
                  <a:extLst>
                    <a:ext uri="{FF2B5EF4-FFF2-40B4-BE49-F238E27FC236}">
                      <a16:creationId xmlns:a16="http://schemas.microsoft.com/office/drawing/2014/main" id="{D8516DA4-311A-258F-8FD6-7E991F6E87F0}"/>
                    </a:ext>
                  </a:extLst>
                </p:cNvPr>
                <p:cNvSpPr txBox="1"/>
                <p:nvPr/>
              </p:nvSpPr>
              <p:spPr>
                <a:xfrm>
                  <a:off x="10239288" y="1373037"/>
                  <a:ext cx="10695422" cy="707922"/>
                </a:xfrm>
                <a:prstGeom prst="rect">
                  <a:avLst/>
                </a:prstGeom>
                <a:noFill/>
              </p:spPr>
              <p:txBody>
                <a:bodyPr wrap="square" rtlCol="0">
                  <a:spAutoFit/>
                </a:bodyPr>
                <a:lstStyle/>
                <a:p>
                  <a:r>
                    <a:rPr lang="fr-FR" dirty="0" err="1"/>
                    <a:t>IgA</a:t>
                  </a:r>
                  <a:r>
                    <a:rPr lang="fr-FR" dirty="0"/>
                    <a:t> cible des </a:t>
                  </a:r>
                  <a:r>
                    <a:rPr lang="fr-FR" dirty="0" err="1"/>
                    <a:t>pathobiontes</a:t>
                  </a:r>
                  <a:r>
                    <a:rPr lang="fr-FR" dirty="0"/>
                    <a:t> commensaux</a:t>
                  </a:r>
                </a:p>
                <a:p>
                  <a:r>
                    <a:rPr lang="fr-FR" dirty="0"/>
                    <a:t>et maintient </a:t>
                  </a:r>
                  <a:r>
                    <a:rPr lang="fr-FR" dirty="0">
                      <a:solidFill>
                        <a:srgbClr val="FF0000"/>
                      </a:solidFill>
                    </a:rPr>
                    <a:t>l'homéostasie</a:t>
                  </a:r>
                </a:p>
              </p:txBody>
            </p:sp>
          </p:grpSp>
          <p:sp>
            <p:nvSpPr>
              <p:cNvPr id="24" name="ZoneTexte 23">
                <a:extLst>
                  <a:ext uri="{FF2B5EF4-FFF2-40B4-BE49-F238E27FC236}">
                    <a16:creationId xmlns:a16="http://schemas.microsoft.com/office/drawing/2014/main" id="{4A891741-A065-FE69-983C-E78B91944A61}"/>
                  </a:ext>
                </a:extLst>
              </p:cNvPr>
              <p:cNvSpPr txBox="1"/>
              <p:nvPr/>
            </p:nvSpPr>
            <p:spPr>
              <a:xfrm>
                <a:off x="8994287" y="1087108"/>
                <a:ext cx="936028" cy="461665"/>
              </a:xfrm>
              <a:prstGeom prst="rect">
                <a:avLst/>
              </a:prstGeom>
              <a:noFill/>
            </p:spPr>
            <p:txBody>
              <a:bodyPr wrap="square" rtlCol="0">
                <a:spAutoFit/>
              </a:bodyPr>
              <a:lstStyle/>
              <a:p>
                <a:r>
                  <a:rPr lang="fr-FR" sz="2400" b="1" dirty="0" err="1">
                    <a:solidFill>
                      <a:srgbClr val="FF0000"/>
                    </a:solidFill>
                  </a:rPr>
                  <a:t>IgA</a:t>
                </a:r>
                <a:endParaRPr lang="fr-FR" sz="2400" b="1" dirty="0">
                  <a:solidFill>
                    <a:srgbClr val="FF0000"/>
                  </a:solidFill>
                </a:endParaRPr>
              </a:p>
            </p:txBody>
          </p:sp>
          <p:sp>
            <p:nvSpPr>
              <p:cNvPr id="25" name="ZoneTexte 24">
                <a:extLst>
                  <a:ext uri="{FF2B5EF4-FFF2-40B4-BE49-F238E27FC236}">
                    <a16:creationId xmlns:a16="http://schemas.microsoft.com/office/drawing/2014/main" id="{C91364B2-78EB-B8A1-242C-A1854832895F}"/>
                  </a:ext>
                </a:extLst>
              </p:cNvPr>
              <p:cNvSpPr txBox="1"/>
              <p:nvPr/>
            </p:nvSpPr>
            <p:spPr>
              <a:xfrm>
                <a:off x="7255359" y="1435574"/>
                <a:ext cx="936028" cy="461665"/>
              </a:xfrm>
              <a:prstGeom prst="rect">
                <a:avLst/>
              </a:prstGeom>
              <a:noFill/>
            </p:spPr>
            <p:txBody>
              <a:bodyPr wrap="square" rtlCol="0">
                <a:spAutoFit/>
              </a:bodyPr>
              <a:lstStyle/>
              <a:p>
                <a:r>
                  <a:rPr lang="fr-FR" sz="2400" b="1" dirty="0" err="1">
                    <a:solidFill>
                      <a:srgbClr val="FF0000"/>
                    </a:solidFill>
                  </a:rPr>
                  <a:t>IgA</a:t>
                </a:r>
                <a:endParaRPr lang="fr-FR" sz="2400" b="1" dirty="0">
                  <a:solidFill>
                    <a:srgbClr val="FF0000"/>
                  </a:solidFill>
                </a:endParaRPr>
              </a:p>
            </p:txBody>
          </p:sp>
        </p:grpSp>
        <p:pic>
          <p:nvPicPr>
            <p:cNvPr id="60" name="Image 59">
              <a:extLst>
                <a:ext uri="{FF2B5EF4-FFF2-40B4-BE49-F238E27FC236}">
                  <a16:creationId xmlns:a16="http://schemas.microsoft.com/office/drawing/2014/main" id="{D9AEE751-F7CE-157B-65C8-0C9568F3F89E}"/>
                </a:ext>
              </a:extLst>
            </p:cNvPr>
            <p:cNvPicPr>
              <a:picLocks noChangeAspect="1"/>
            </p:cNvPicPr>
            <p:nvPr/>
          </p:nvPicPr>
          <p:blipFill>
            <a:blip r:embed="rId8"/>
            <a:stretch>
              <a:fillRect/>
            </a:stretch>
          </p:blipFill>
          <p:spPr>
            <a:xfrm rot="19517750">
              <a:off x="5565859" y="4125812"/>
              <a:ext cx="972515" cy="720350"/>
            </a:xfrm>
            <a:prstGeom prst="rect">
              <a:avLst/>
            </a:prstGeom>
          </p:spPr>
        </p:pic>
        <p:pic>
          <p:nvPicPr>
            <p:cNvPr id="62" name="Image 61">
              <a:extLst>
                <a:ext uri="{FF2B5EF4-FFF2-40B4-BE49-F238E27FC236}">
                  <a16:creationId xmlns:a16="http://schemas.microsoft.com/office/drawing/2014/main" id="{8026F0EF-ED0A-1095-FBD6-96D5A5371974}"/>
                </a:ext>
              </a:extLst>
            </p:cNvPr>
            <p:cNvPicPr>
              <a:picLocks noChangeAspect="1"/>
            </p:cNvPicPr>
            <p:nvPr/>
          </p:nvPicPr>
          <p:blipFill rotWithShape="1">
            <a:blip r:embed="rId9"/>
            <a:srcRect l="10210" t="36537" r="67632" b="28706"/>
            <a:stretch/>
          </p:blipFill>
          <p:spPr>
            <a:xfrm>
              <a:off x="9609026" y="3610541"/>
              <a:ext cx="1615665" cy="1877231"/>
            </a:xfrm>
            <a:prstGeom prst="rect">
              <a:avLst/>
            </a:prstGeom>
          </p:spPr>
        </p:pic>
        <p:pic>
          <p:nvPicPr>
            <p:cNvPr id="64" name="Image 63">
              <a:extLst>
                <a:ext uri="{FF2B5EF4-FFF2-40B4-BE49-F238E27FC236}">
                  <a16:creationId xmlns:a16="http://schemas.microsoft.com/office/drawing/2014/main" id="{CC6B0034-19A2-81FB-6BF6-DCC03E4AD54B}"/>
                </a:ext>
              </a:extLst>
            </p:cNvPr>
            <p:cNvPicPr>
              <a:picLocks noChangeAspect="1"/>
            </p:cNvPicPr>
            <p:nvPr/>
          </p:nvPicPr>
          <p:blipFill rotWithShape="1">
            <a:blip r:embed="rId6"/>
            <a:srcRect l="54342" t="18400" r="4181" b="16028"/>
            <a:stretch/>
          </p:blipFill>
          <p:spPr>
            <a:xfrm>
              <a:off x="5964856" y="3507335"/>
              <a:ext cx="1783294" cy="2088250"/>
            </a:xfrm>
            <a:prstGeom prst="rect">
              <a:avLst/>
            </a:prstGeom>
          </p:spPr>
        </p:pic>
        <p:sp>
          <p:nvSpPr>
            <p:cNvPr id="65" name="ZoneTexte 64">
              <a:extLst>
                <a:ext uri="{FF2B5EF4-FFF2-40B4-BE49-F238E27FC236}">
                  <a16:creationId xmlns:a16="http://schemas.microsoft.com/office/drawing/2014/main" id="{0FC49961-CB33-D435-47BF-B8578FA6DCAF}"/>
                </a:ext>
              </a:extLst>
            </p:cNvPr>
            <p:cNvSpPr txBox="1"/>
            <p:nvPr/>
          </p:nvSpPr>
          <p:spPr>
            <a:xfrm>
              <a:off x="4841914" y="5434340"/>
              <a:ext cx="4029178" cy="923330"/>
            </a:xfrm>
            <a:prstGeom prst="rect">
              <a:avLst/>
            </a:prstGeom>
            <a:noFill/>
          </p:spPr>
          <p:txBody>
            <a:bodyPr wrap="square" rtlCol="0">
              <a:spAutoFit/>
            </a:bodyPr>
            <a:lstStyle/>
            <a:p>
              <a:pPr algn="ctr"/>
              <a:r>
                <a:rPr lang="fr-FR" dirty="0"/>
                <a:t>Migration des </a:t>
              </a:r>
              <a:r>
                <a:rPr lang="fr-FR" dirty="0">
                  <a:solidFill>
                    <a:srgbClr val="FF0000"/>
                  </a:solidFill>
                </a:rPr>
                <a:t>cellules productrices </a:t>
              </a:r>
              <a:r>
                <a:rPr lang="fr-FR" dirty="0" err="1">
                  <a:solidFill>
                    <a:srgbClr val="FF0000"/>
                  </a:solidFill>
                </a:rPr>
                <a:t>d'IgA</a:t>
              </a:r>
              <a:endParaRPr lang="fr-FR" dirty="0">
                <a:solidFill>
                  <a:srgbClr val="FF0000"/>
                </a:solidFill>
              </a:endParaRPr>
            </a:p>
            <a:p>
              <a:pPr algn="ctr"/>
              <a:r>
                <a:rPr lang="fr-FR" dirty="0"/>
                <a:t> vers le SNC dans la SEP</a:t>
              </a:r>
            </a:p>
            <a:p>
              <a:pPr algn="ctr"/>
              <a:r>
                <a:rPr lang="fr-FR" sz="1600" dirty="0"/>
                <a:t>(</a:t>
              </a:r>
              <a:r>
                <a:rPr lang="fr-FR" sz="1600" b="0" i="0" u="none" strike="noStrike" dirty="0" err="1">
                  <a:solidFill>
                    <a:srgbClr val="000000"/>
                  </a:solidFill>
                  <a:effectLst/>
                  <a:latin typeface="Arial" panose="020B0604020202020204" pitchFamily="34" charset="0"/>
                </a:rPr>
                <a:t>Pröbstel</a:t>
              </a:r>
              <a:r>
                <a:rPr lang="fr-FR" sz="1600" b="0" i="0" u="none" strike="noStrike" dirty="0">
                  <a:solidFill>
                    <a:srgbClr val="000000"/>
                  </a:solidFill>
                  <a:effectLst/>
                  <a:latin typeface="Arial" panose="020B0604020202020204" pitchFamily="34" charset="0"/>
                </a:rPr>
                <a:t> </a:t>
              </a:r>
              <a:r>
                <a:rPr lang="fr-FR" sz="1600" b="0" i="1" u="none" strike="noStrike" dirty="0">
                  <a:solidFill>
                    <a:srgbClr val="000000"/>
                  </a:solidFill>
                  <a:effectLst/>
                  <a:latin typeface="Arial" panose="020B0604020202020204" pitchFamily="34" charset="0"/>
                </a:rPr>
                <a:t>et al</a:t>
              </a:r>
              <a:r>
                <a:rPr lang="fr-FR" sz="1600" b="0" u="none" strike="noStrike" dirty="0">
                  <a:solidFill>
                    <a:srgbClr val="000000"/>
                  </a:solidFill>
                  <a:effectLst/>
                  <a:latin typeface="Arial" panose="020B0604020202020204" pitchFamily="34" charset="0"/>
                </a:rPr>
                <a:t>.,</a:t>
              </a:r>
              <a:r>
                <a:rPr lang="fr-FR" sz="1600" b="0" i="1" u="none" strike="noStrike" dirty="0">
                  <a:solidFill>
                    <a:srgbClr val="000000"/>
                  </a:solidFill>
                  <a:effectLst/>
                  <a:latin typeface="Arial" panose="020B0604020202020204" pitchFamily="34" charset="0"/>
                </a:rPr>
                <a:t> </a:t>
              </a:r>
              <a:r>
                <a:rPr lang="fr-FR" sz="1600" b="0" i="0" u="none" strike="noStrike" dirty="0">
                  <a:solidFill>
                    <a:srgbClr val="000000"/>
                  </a:solidFill>
                  <a:effectLst/>
                  <a:latin typeface="Arial" panose="020B0604020202020204" pitchFamily="34" charset="0"/>
                </a:rPr>
                <a:t>2020)</a:t>
              </a:r>
              <a:endParaRPr lang="fr-FR" sz="1600" dirty="0"/>
            </a:p>
          </p:txBody>
        </p:sp>
        <p:sp>
          <p:nvSpPr>
            <p:cNvPr id="66" name="ZoneTexte 65">
              <a:extLst>
                <a:ext uri="{FF2B5EF4-FFF2-40B4-BE49-F238E27FC236}">
                  <a16:creationId xmlns:a16="http://schemas.microsoft.com/office/drawing/2014/main" id="{E5C78EC5-AA0E-E2CA-BC1F-8263A1E077E8}"/>
                </a:ext>
              </a:extLst>
            </p:cNvPr>
            <p:cNvSpPr txBox="1"/>
            <p:nvPr/>
          </p:nvSpPr>
          <p:spPr>
            <a:xfrm>
              <a:off x="8871092" y="5422241"/>
              <a:ext cx="3207772" cy="923330"/>
            </a:xfrm>
            <a:prstGeom prst="rect">
              <a:avLst/>
            </a:prstGeom>
            <a:noFill/>
          </p:spPr>
          <p:txBody>
            <a:bodyPr wrap="square" rtlCol="0">
              <a:spAutoFit/>
            </a:bodyPr>
            <a:lstStyle/>
            <a:p>
              <a:pPr algn="ctr"/>
              <a:r>
                <a:rPr lang="fr-FR" dirty="0"/>
                <a:t>Diminution </a:t>
              </a:r>
              <a:r>
                <a:rPr lang="fr-FR" dirty="0">
                  <a:solidFill>
                    <a:srgbClr val="FF0000"/>
                  </a:solidFill>
                </a:rPr>
                <a:t>de l'interaction des </a:t>
              </a:r>
              <a:r>
                <a:rPr lang="fr-FR" dirty="0" err="1">
                  <a:solidFill>
                    <a:srgbClr val="FF0000"/>
                  </a:solidFill>
                </a:rPr>
                <a:t>IgA</a:t>
              </a:r>
              <a:r>
                <a:rPr lang="fr-FR" dirty="0">
                  <a:solidFill>
                    <a:srgbClr val="FF0000"/>
                  </a:solidFill>
                </a:rPr>
                <a:t> </a:t>
              </a:r>
              <a:r>
                <a:rPr lang="fr-FR" dirty="0"/>
                <a:t>dans les formes graves de la SEP </a:t>
              </a:r>
              <a:r>
                <a:rPr lang="fr-FR" sz="1600" dirty="0"/>
                <a:t>(</a:t>
              </a:r>
              <a:r>
                <a:rPr lang="fr-FR" sz="1600" i="0" dirty="0" err="1">
                  <a:solidFill>
                    <a:schemeClr val="tx1">
                      <a:lumMod val="95000"/>
                      <a:lumOff val="5000"/>
                    </a:schemeClr>
                  </a:solidFill>
                  <a:effectLst/>
                  <a:latin typeface="Arial" panose="020B0604020202020204" pitchFamily="34" charset="0"/>
                  <a:cs typeface="Arial" panose="020B0604020202020204" pitchFamily="34" charset="0"/>
                </a:rPr>
                <a:t>Sterlin</a:t>
              </a:r>
              <a:r>
                <a:rPr lang="fr-FR" sz="1600" i="0" dirty="0">
                  <a:solidFill>
                    <a:schemeClr val="tx1">
                      <a:lumMod val="95000"/>
                      <a:lumOff val="5000"/>
                    </a:schemeClr>
                  </a:solidFill>
                  <a:effectLst/>
                  <a:latin typeface="Arial" panose="020B0604020202020204" pitchFamily="34" charset="0"/>
                  <a:cs typeface="Arial" panose="020B0604020202020204" pitchFamily="34" charset="0"/>
                </a:rPr>
                <a:t> </a:t>
              </a:r>
              <a:r>
                <a:rPr lang="fr-FR" sz="1600" i="1" dirty="0">
                  <a:solidFill>
                    <a:schemeClr val="tx1">
                      <a:lumMod val="95000"/>
                      <a:lumOff val="5000"/>
                    </a:schemeClr>
                  </a:solidFill>
                  <a:effectLst/>
                  <a:latin typeface="Arial" panose="020B0604020202020204" pitchFamily="34" charset="0"/>
                  <a:cs typeface="Arial" panose="020B0604020202020204" pitchFamily="34" charset="0"/>
                </a:rPr>
                <a:t>et al</a:t>
              </a:r>
              <a:r>
                <a:rPr lang="fr-FR" sz="1600" i="0" dirty="0">
                  <a:solidFill>
                    <a:schemeClr val="tx1">
                      <a:lumMod val="95000"/>
                      <a:lumOff val="5000"/>
                    </a:schemeClr>
                  </a:solidFill>
                  <a:effectLst/>
                  <a:latin typeface="Arial" panose="020B0604020202020204" pitchFamily="34" charset="0"/>
                  <a:cs typeface="Arial" panose="020B0604020202020204" pitchFamily="34" charset="0"/>
                </a:rPr>
                <a:t>., 2021)</a:t>
              </a:r>
              <a:endParaRPr lang="fr-FR" sz="1600" dirty="0"/>
            </a:p>
          </p:txBody>
        </p:sp>
        <p:cxnSp>
          <p:nvCxnSpPr>
            <p:cNvPr id="73" name="Connecteur droit avec flèche 72">
              <a:extLst>
                <a:ext uri="{FF2B5EF4-FFF2-40B4-BE49-F238E27FC236}">
                  <a16:creationId xmlns:a16="http://schemas.microsoft.com/office/drawing/2014/main" id="{31F6A62C-21D0-2D57-5EAC-19176B0D2003}"/>
                </a:ext>
              </a:extLst>
            </p:cNvPr>
            <p:cNvCxnSpPr>
              <a:cxnSpLocks/>
            </p:cNvCxnSpPr>
            <p:nvPr/>
          </p:nvCxnSpPr>
          <p:spPr>
            <a:xfrm>
              <a:off x="8706566" y="2533822"/>
              <a:ext cx="8813" cy="97351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e 86">
            <a:extLst>
              <a:ext uri="{FF2B5EF4-FFF2-40B4-BE49-F238E27FC236}">
                <a16:creationId xmlns:a16="http://schemas.microsoft.com/office/drawing/2014/main" id="{E43A9177-89CC-6962-C901-F4CE8CE67DCF}"/>
              </a:ext>
            </a:extLst>
          </p:cNvPr>
          <p:cNvGrpSpPr/>
          <p:nvPr/>
        </p:nvGrpSpPr>
        <p:grpSpPr>
          <a:xfrm>
            <a:off x="8976127" y="2163286"/>
            <a:ext cx="2040556" cy="1308760"/>
            <a:chOff x="8976127" y="2163286"/>
            <a:chExt cx="2040556" cy="1308760"/>
          </a:xfrm>
        </p:grpSpPr>
        <p:sp>
          <p:nvSpPr>
            <p:cNvPr id="78" name="ZoneTexte 77">
              <a:extLst>
                <a:ext uri="{FF2B5EF4-FFF2-40B4-BE49-F238E27FC236}">
                  <a16:creationId xmlns:a16="http://schemas.microsoft.com/office/drawing/2014/main" id="{07B7CE14-8CB3-E16E-55D2-4ECE049502FB}"/>
                </a:ext>
              </a:extLst>
            </p:cNvPr>
            <p:cNvSpPr txBox="1"/>
            <p:nvPr/>
          </p:nvSpPr>
          <p:spPr>
            <a:xfrm>
              <a:off x="8976127" y="3071936"/>
              <a:ext cx="2040556" cy="400110"/>
            </a:xfrm>
            <a:prstGeom prst="rect">
              <a:avLst/>
            </a:prstGeom>
            <a:noFill/>
          </p:spPr>
          <p:txBody>
            <a:bodyPr wrap="square" rtlCol="0">
              <a:spAutoFit/>
            </a:bodyPr>
            <a:lstStyle/>
            <a:p>
              <a:r>
                <a:rPr lang="fr-FR" sz="2000" dirty="0"/>
                <a:t>Contrôle vs CIS ?</a:t>
              </a:r>
            </a:p>
          </p:txBody>
        </p:sp>
        <p:pic>
          <p:nvPicPr>
            <p:cNvPr id="84" name="Image 83">
              <a:extLst>
                <a:ext uri="{FF2B5EF4-FFF2-40B4-BE49-F238E27FC236}">
                  <a16:creationId xmlns:a16="http://schemas.microsoft.com/office/drawing/2014/main" id="{39EACF77-D8FD-AA98-E0E4-3CB0CC0AF356}"/>
                </a:ext>
              </a:extLst>
            </p:cNvPr>
            <p:cNvPicPr>
              <a:picLocks noChangeAspect="1"/>
            </p:cNvPicPr>
            <p:nvPr/>
          </p:nvPicPr>
          <p:blipFill>
            <a:blip r:embed="rId10"/>
            <a:stretch>
              <a:fillRect/>
            </a:stretch>
          </p:blipFill>
          <p:spPr>
            <a:xfrm>
              <a:off x="9378897" y="2163286"/>
              <a:ext cx="980498" cy="971612"/>
            </a:xfrm>
            <a:prstGeom prst="rect">
              <a:avLst/>
            </a:prstGeom>
          </p:spPr>
        </p:pic>
      </p:grpSp>
    </p:spTree>
    <p:extLst>
      <p:ext uri="{BB962C8B-B14F-4D97-AF65-F5344CB8AC3E}">
        <p14:creationId xmlns:p14="http://schemas.microsoft.com/office/powerpoint/2010/main" val="91220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F64116A-6DF5-4F10-87F0-722083F7459A}"/>
              </a:ext>
            </a:extLst>
          </p:cNvPr>
          <p:cNvPicPr>
            <a:picLocks noChangeAspect="1"/>
          </p:cNvPicPr>
          <p:nvPr/>
        </p:nvPicPr>
        <p:blipFill>
          <a:blip r:embed="rId3"/>
          <a:stretch>
            <a:fillRect/>
          </a:stretch>
        </p:blipFill>
        <p:spPr>
          <a:xfrm>
            <a:off x="11010909" y="11417"/>
            <a:ext cx="827653" cy="795843"/>
          </a:xfrm>
          <a:prstGeom prst="rect">
            <a:avLst/>
          </a:prstGeom>
        </p:spPr>
      </p:pic>
      <p:sp>
        <p:nvSpPr>
          <p:cNvPr id="60" name="Rectangle 59">
            <a:extLst>
              <a:ext uri="{FF2B5EF4-FFF2-40B4-BE49-F238E27FC236}">
                <a16:creationId xmlns:a16="http://schemas.microsoft.com/office/drawing/2014/main" id="{7D66780D-B2BE-6FCA-3A1F-905265B3A489}"/>
              </a:ext>
            </a:extLst>
          </p:cNvPr>
          <p:cNvSpPr/>
          <p:nvPr/>
        </p:nvSpPr>
        <p:spPr>
          <a:xfrm flipV="1">
            <a:off x="5184274" y="2260193"/>
            <a:ext cx="1395953" cy="3642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2" name="Rectangle 61">
            <a:extLst>
              <a:ext uri="{FF2B5EF4-FFF2-40B4-BE49-F238E27FC236}">
                <a16:creationId xmlns:a16="http://schemas.microsoft.com/office/drawing/2014/main" id="{E29E4CBD-2531-D7E2-68BF-F6249B107CBC}"/>
              </a:ext>
            </a:extLst>
          </p:cNvPr>
          <p:cNvSpPr/>
          <p:nvPr/>
        </p:nvSpPr>
        <p:spPr>
          <a:xfrm>
            <a:off x="9189329" y="2159378"/>
            <a:ext cx="2796377" cy="3981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6" name="Groupe 95">
            <a:extLst>
              <a:ext uri="{FF2B5EF4-FFF2-40B4-BE49-F238E27FC236}">
                <a16:creationId xmlns:a16="http://schemas.microsoft.com/office/drawing/2014/main" id="{C3543AEE-2D25-1F8F-8463-0DF324B8456A}"/>
              </a:ext>
            </a:extLst>
          </p:cNvPr>
          <p:cNvGrpSpPr/>
          <p:nvPr/>
        </p:nvGrpSpPr>
        <p:grpSpPr>
          <a:xfrm>
            <a:off x="229016" y="673703"/>
            <a:ext cx="4717918" cy="2612888"/>
            <a:chOff x="209572" y="627499"/>
            <a:chExt cx="4717918" cy="2612888"/>
          </a:xfrm>
        </p:grpSpPr>
        <p:sp>
          <p:nvSpPr>
            <p:cNvPr id="56" name="ZoneTexte 55">
              <a:extLst>
                <a:ext uri="{FF2B5EF4-FFF2-40B4-BE49-F238E27FC236}">
                  <a16:creationId xmlns:a16="http://schemas.microsoft.com/office/drawing/2014/main" id="{73AB4C25-D0B2-17FB-C4ED-9867EA39B50E}"/>
                </a:ext>
              </a:extLst>
            </p:cNvPr>
            <p:cNvSpPr txBox="1"/>
            <p:nvPr/>
          </p:nvSpPr>
          <p:spPr>
            <a:xfrm>
              <a:off x="279275" y="2559221"/>
              <a:ext cx="1420794" cy="369332"/>
            </a:xfrm>
            <a:prstGeom prst="rect">
              <a:avLst/>
            </a:prstGeom>
            <a:noFill/>
          </p:spPr>
          <p:txBody>
            <a:bodyPr wrap="square" rtlCol="0">
              <a:spAutoFit/>
            </a:bodyPr>
            <a:lstStyle/>
            <a:p>
              <a:r>
                <a:rPr lang="fr-FR" dirty="0"/>
                <a:t>Contrôle</a:t>
              </a:r>
            </a:p>
          </p:txBody>
        </p:sp>
        <p:sp>
          <p:nvSpPr>
            <p:cNvPr id="57" name="ZoneTexte 56">
              <a:extLst>
                <a:ext uri="{FF2B5EF4-FFF2-40B4-BE49-F238E27FC236}">
                  <a16:creationId xmlns:a16="http://schemas.microsoft.com/office/drawing/2014/main" id="{2B86BF62-A746-A723-A84E-292877709D7B}"/>
                </a:ext>
              </a:extLst>
            </p:cNvPr>
            <p:cNvSpPr txBox="1"/>
            <p:nvPr/>
          </p:nvSpPr>
          <p:spPr>
            <a:xfrm>
              <a:off x="1447450" y="2568461"/>
              <a:ext cx="1420794" cy="369332"/>
            </a:xfrm>
            <a:prstGeom prst="rect">
              <a:avLst/>
            </a:prstGeom>
            <a:noFill/>
          </p:spPr>
          <p:txBody>
            <a:bodyPr wrap="square" rtlCol="0">
              <a:spAutoFit/>
            </a:bodyPr>
            <a:lstStyle/>
            <a:p>
              <a:r>
                <a:rPr lang="fr-FR" dirty="0"/>
                <a:t>CIS</a:t>
              </a:r>
            </a:p>
          </p:txBody>
        </p:sp>
        <p:sp>
          <p:nvSpPr>
            <p:cNvPr id="65" name="ZoneTexte 64">
              <a:extLst>
                <a:ext uri="{FF2B5EF4-FFF2-40B4-BE49-F238E27FC236}">
                  <a16:creationId xmlns:a16="http://schemas.microsoft.com/office/drawing/2014/main" id="{C440A1E8-63A1-0FF1-7F62-43405D5653CD}"/>
                </a:ext>
              </a:extLst>
            </p:cNvPr>
            <p:cNvSpPr txBox="1"/>
            <p:nvPr/>
          </p:nvSpPr>
          <p:spPr>
            <a:xfrm>
              <a:off x="354861" y="2866570"/>
              <a:ext cx="1420794" cy="369332"/>
            </a:xfrm>
            <a:prstGeom prst="rect">
              <a:avLst/>
            </a:prstGeom>
            <a:noFill/>
          </p:spPr>
          <p:txBody>
            <a:bodyPr wrap="square" rtlCol="0">
              <a:spAutoFit/>
            </a:bodyPr>
            <a:lstStyle/>
            <a:p>
              <a:r>
                <a:rPr lang="fr-FR" dirty="0"/>
                <a:t>(n=30)</a:t>
              </a:r>
            </a:p>
          </p:txBody>
        </p:sp>
        <p:sp>
          <p:nvSpPr>
            <p:cNvPr id="66" name="ZoneTexte 65">
              <a:extLst>
                <a:ext uri="{FF2B5EF4-FFF2-40B4-BE49-F238E27FC236}">
                  <a16:creationId xmlns:a16="http://schemas.microsoft.com/office/drawing/2014/main" id="{C6FC8AF6-5CEE-7029-7AF0-09E7E047F60A}"/>
                </a:ext>
              </a:extLst>
            </p:cNvPr>
            <p:cNvSpPr txBox="1"/>
            <p:nvPr/>
          </p:nvSpPr>
          <p:spPr>
            <a:xfrm>
              <a:off x="1284772" y="2871055"/>
              <a:ext cx="1420794" cy="369332"/>
            </a:xfrm>
            <a:prstGeom prst="rect">
              <a:avLst/>
            </a:prstGeom>
            <a:noFill/>
          </p:spPr>
          <p:txBody>
            <a:bodyPr wrap="square" rtlCol="0">
              <a:spAutoFit/>
            </a:bodyPr>
            <a:lstStyle/>
            <a:p>
              <a:r>
                <a:rPr lang="fr-FR" dirty="0"/>
                <a:t>(n=28)</a:t>
              </a:r>
            </a:p>
          </p:txBody>
        </p:sp>
        <p:pic>
          <p:nvPicPr>
            <p:cNvPr id="76" name="Image 75">
              <a:extLst>
                <a:ext uri="{FF2B5EF4-FFF2-40B4-BE49-F238E27FC236}">
                  <a16:creationId xmlns:a16="http://schemas.microsoft.com/office/drawing/2014/main" id="{FFBD5D7E-CA5C-01E4-57B8-7E66CBB48448}"/>
                </a:ext>
              </a:extLst>
            </p:cNvPr>
            <p:cNvPicPr>
              <a:picLocks noChangeAspect="1"/>
            </p:cNvPicPr>
            <p:nvPr/>
          </p:nvPicPr>
          <p:blipFill>
            <a:blip r:embed="rId4"/>
            <a:stretch>
              <a:fillRect/>
            </a:stretch>
          </p:blipFill>
          <p:spPr>
            <a:xfrm>
              <a:off x="209572" y="667195"/>
              <a:ext cx="1974593" cy="1956697"/>
            </a:xfrm>
            <a:prstGeom prst="rect">
              <a:avLst/>
            </a:prstGeom>
          </p:spPr>
        </p:pic>
        <p:pic>
          <p:nvPicPr>
            <p:cNvPr id="78" name="Image 77">
              <a:extLst>
                <a:ext uri="{FF2B5EF4-FFF2-40B4-BE49-F238E27FC236}">
                  <a16:creationId xmlns:a16="http://schemas.microsoft.com/office/drawing/2014/main" id="{44022579-0171-012F-0061-1E5162032C62}"/>
                </a:ext>
              </a:extLst>
            </p:cNvPr>
            <p:cNvPicPr>
              <a:picLocks noChangeAspect="1"/>
            </p:cNvPicPr>
            <p:nvPr/>
          </p:nvPicPr>
          <p:blipFill>
            <a:blip r:embed="rId5"/>
            <a:stretch>
              <a:fillRect/>
            </a:stretch>
          </p:blipFill>
          <p:spPr>
            <a:xfrm rot="937613">
              <a:off x="1937672" y="627499"/>
              <a:ext cx="1632109" cy="1233571"/>
            </a:xfrm>
            <a:prstGeom prst="rect">
              <a:avLst/>
            </a:prstGeom>
          </p:spPr>
        </p:pic>
        <p:sp>
          <p:nvSpPr>
            <p:cNvPr id="88" name="ZoneTexte 87">
              <a:extLst>
                <a:ext uri="{FF2B5EF4-FFF2-40B4-BE49-F238E27FC236}">
                  <a16:creationId xmlns:a16="http://schemas.microsoft.com/office/drawing/2014/main" id="{5835E06E-830E-5C25-523C-3A781EF68734}"/>
                </a:ext>
              </a:extLst>
            </p:cNvPr>
            <p:cNvSpPr txBox="1"/>
            <p:nvPr/>
          </p:nvSpPr>
          <p:spPr>
            <a:xfrm>
              <a:off x="2237399" y="1921178"/>
              <a:ext cx="2690091" cy="369332"/>
            </a:xfrm>
            <a:prstGeom prst="rect">
              <a:avLst/>
            </a:prstGeom>
            <a:noFill/>
          </p:spPr>
          <p:txBody>
            <a:bodyPr wrap="square" rtlCol="0">
              <a:spAutoFit/>
            </a:bodyPr>
            <a:lstStyle/>
            <a:p>
              <a:r>
                <a:rPr lang="fr-FR" dirty="0"/>
                <a:t>Microbiote intestinal</a:t>
              </a:r>
            </a:p>
          </p:txBody>
        </p:sp>
      </p:grpSp>
      <p:grpSp>
        <p:nvGrpSpPr>
          <p:cNvPr id="97" name="Groupe 96">
            <a:extLst>
              <a:ext uri="{FF2B5EF4-FFF2-40B4-BE49-F238E27FC236}">
                <a16:creationId xmlns:a16="http://schemas.microsoft.com/office/drawing/2014/main" id="{2D0E6FA4-D2C6-2B30-F224-FC1EC2ABFBBC}"/>
              </a:ext>
            </a:extLst>
          </p:cNvPr>
          <p:cNvGrpSpPr/>
          <p:nvPr/>
        </p:nvGrpSpPr>
        <p:grpSpPr>
          <a:xfrm>
            <a:off x="3705762" y="681142"/>
            <a:ext cx="3859163" cy="1910176"/>
            <a:chOff x="3705762" y="681142"/>
            <a:chExt cx="3859163" cy="1910176"/>
          </a:xfrm>
        </p:grpSpPr>
        <p:pic>
          <p:nvPicPr>
            <p:cNvPr id="84" name="Image 83">
              <a:extLst>
                <a:ext uri="{FF2B5EF4-FFF2-40B4-BE49-F238E27FC236}">
                  <a16:creationId xmlns:a16="http://schemas.microsoft.com/office/drawing/2014/main" id="{22C17E6B-6192-14E6-EBC1-C4473A5676A0}"/>
                </a:ext>
              </a:extLst>
            </p:cNvPr>
            <p:cNvPicPr>
              <a:picLocks noChangeAspect="1"/>
            </p:cNvPicPr>
            <p:nvPr/>
          </p:nvPicPr>
          <p:blipFill>
            <a:blip r:embed="rId6"/>
            <a:stretch>
              <a:fillRect/>
            </a:stretch>
          </p:blipFill>
          <p:spPr>
            <a:xfrm>
              <a:off x="5043366" y="681142"/>
              <a:ext cx="1568817" cy="1486911"/>
            </a:xfrm>
            <a:prstGeom prst="rect">
              <a:avLst/>
            </a:prstGeom>
          </p:spPr>
        </p:pic>
        <p:sp>
          <p:nvSpPr>
            <p:cNvPr id="87" name="ZoneTexte 86">
              <a:extLst>
                <a:ext uri="{FF2B5EF4-FFF2-40B4-BE49-F238E27FC236}">
                  <a16:creationId xmlns:a16="http://schemas.microsoft.com/office/drawing/2014/main" id="{B0C917AD-ACF1-BEC1-EBBB-D6D4C8BE7A5C}"/>
                </a:ext>
              </a:extLst>
            </p:cNvPr>
            <p:cNvSpPr txBox="1"/>
            <p:nvPr/>
          </p:nvSpPr>
          <p:spPr>
            <a:xfrm>
              <a:off x="4874834" y="2221986"/>
              <a:ext cx="2690091" cy="369332"/>
            </a:xfrm>
            <a:prstGeom prst="rect">
              <a:avLst/>
            </a:prstGeom>
            <a:noFill/>
          </p:spPr>
          <p:txBody>
            <a:bodyPr wrap="square" rtlCol="0">
              <a:spAutoFit/>
            </a:bodyPr>
            <a:lstStyle/>
            <a:p>
              <a:r>
                <a:rPr lang="fr-FR" dirty="0"/>
                <a:t>Tri cellulaire (FACS)</a:t>
              </a:r>
            </a:p>
          </p:txBody>
        </p:sp>
        <p:cxnSp>
          <p:nvCxnSpPr>
            <p:cNvPr id="89" name="Connecteur droit avec flèche 88">
              <a:extLst>
                <a:ext uri="{FF2B5EF4-FFF2-40B4-BE49-F238E27FC236}">
                  <a16:creationId xmlns:a16="http://schemas.microsoft.com/office/drawing/2014/main" id="{779B1836-9612-2BC9-B174-671FDDF29A1E}"/>
                </a:ext>
              </a:extLst>
            </p:cNvPr>
            <p:cNvCxnSpPr>
              <a:cxnSpLocks/>
            </p:cNvCxnSpPr>
            <p:nvPr/>
          </p:nvCxnSpPr>
          <p:spPr>
            <a:xfrm>
              <a:off x="3705762" y="1323713"/>
              <a:ext cx="9821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8" name="Groupe 117">
            <a:extLst>
              <a:ext uri="{FF2B5EF4-FFF2-40B4-BE49-F238E27FC236}">
                <a16:creationId xmlns:a16="http://schemas.microsoft.com/office/drawing/2014/main" id="{AE859B1C-994D-10BD-BA2B-50F74B595C10}"/>
              </a:ext>
            </a:extLst>
          </p:cNvPr>
          <p:cNvGrpSpPr/>
          <p:nvPr/>
        </p:nvGrpSpPr>
        <p:grpSpPr>
          <a:xfrm>
            <a:off x="220709" y="2852513"/>
            <a:ext cx="12886142" cy="3447447"/>
            <a:chOff x="220709" y="2852513"/>
            <a:chExt cx="12886142" cy="3447447"/>
          </a:xfrm>
        </p:grpSpPr>
        <p:pic>
          <p:nvPicPr>
            <p:cNvPr id="19" name="Image 18">
              <a:extLst>
                <a:ext uri="{FF2B5EF4-FFF2-40B4-BE49-F238E27FC236}">
                  <a16:creationId xmlns:a16="http://schemas.microsoft.com/office/drawing/2014/main" id="{15FD5A60-8FA5-118E-4D14-1FF1368D42EE}"/>
                </a:ext>
              </a:extLst>
            </p:cNvPr>
            <p:cNvPicPr>
              <a:picLocks noChangeAspect="1"/>
            </p:cNvPicPr>
            <p:nvPr/>
          </p:nvPicPr>
          <p:blipFill>
            <a:blip r:embed="rId7"/>
            <a:stretch>
              <a:fillRect/>
            </a:stretch>
          </p:blipFill>
          <p:spPr>
            <a:xfrm>
              <a:off x="6918511" y="2852513"/>
              <a:ext cx="1332881" cy="1069404"/>
            </a:xfrm>
            <a:prstGeom prst="rect">
              <a:avLst/>
            </a:prstGeom>
          </p:spPr>
        </p:pic>
        <p:pic>
          <p:nvPicPr>
            <p:cNvPr id="20" name="Image 19">
              <a:extLst>
                <a:ext uri="{FF2B5EF4-FFF2-40B4-BE49-F238E27FC236}">
                  <a16:creationId xmlns:a16="http://schemas.microsoft.com/office/drawing/2014/main" id="{4E9B59CF-486E-B4E5-5EC2-4DBC526A26E5}"/>
                </a:ext>
              </a:extLst>
            </p:cNvPr>
            <p:cNvPicPr>
              <a:picLocks noChangeAspect="1"/>
            </p:cNvPicPr>
            <p:nvPr/>
          </p:nvPicPr>
          <p:blipFill>
            <a:blip r:embed="rId8"/>
            <a:stretch>
              <a:fillRect/>
            </a:stretch>
          </p:blipFill>
          <p:spPr>
            <a:xfrm>
              <a:off x="7045543" y="4109990"/>
              <a:ext cx="1379291" cy="1018667"/>
            </a:xfrm>
            <a:prstGeom prst="rect">
              <a:avLst/>
            </a:prstGeom>
          </p:spPr>
        </p:pic>
        <p:sp>
          <p:nvSpPr>
            <p:cNvPr id="21" name="ZoneTexte 20">
              <a:extLst>
                <a:ext uri="{FF2B5EF4-FFF2-40B4-BE49-F238E27FC236}">
                  <a16:creationId xmlns:a16="http://schemas.microsoft.com/office/drawing/2014/main" id="{ECBDD0A3-C62E-C837-0681-74185DA9EC89}"/>
                </a:ext>
              </a:extLst>
            </p:cNvPr>
            <p:cNvSpPr txBox="1"/>
            <p:nvPr/>
          </p:nvSpPr>
          <p:spPr>
            <a:xfrm>
              <a:off x="8470906" y="3186420"/>
              <a:ext cx="4635945" cy="646331"/>
            </a:xfrm>
            <a:prstGeom prst="rect">
              <a:avLst/>
            </a:prstGeom>
            <a:noFill/>
          </p:spPr>
          <p:txBody>
            <a:bodyPr wrap="square" rtlCol="0">
              <a:spAutoFit/>
            </a:bodyPr>
            <a:lstStyle/>
            <a:p>
              <a:r>
                <a:rPr lang="fr-FR" dirty="0"/>
                <a:t>Analyse générale </a:t>
              </a:r>
            </a:p>
            <a:p>
              <a:r>
                <a:rPr lang="fr-FR" dirty="0"/>
                <a:t>(Diversité et l'abondance)</a:t>
              </a:r>
            </a:p>
          </p:txBody>
        </p:sp>
        <p:sp>
          <p:nvSpPr>
            <p:cNvPr id="24" name="ZoneTexte 23">
              <a:extLst>
                <a:ext uri="{FF2B5EF4-FFF2-40B4-BE49-F238E27FC236}">
                  <a16:creationId xmlns:a16="http://schemas.microsoft.com/office/drawing/2014/main" id="{4A6043F5-CF7B-3F0B-65B7-B8CB25C82CDB}"/>
                </a:ext>
              </a:extLst>
            </p:cNvPr>
            <p:cNvSpPr txBox="1"/>
            <p:nvPr/>
          </p:nvSpPr>
          <p:spPr>
            <a:xfrm>
              <a:off x="8470906" y="4426782"/>
              <a:ext cx="2475459" cy="369332"/>
            </a:xfrm>
            <a:prstGeom prst="rect">
              <a:avLst/>
            </a:prstGeom>
            <a:noFill/>
          </p:spPr>
          <p:txBody>
            <a:bodyPr wrap="square" rtlCol="0">
              <a:spAutoFit/>
            </a:bodyPr>
            <a:lstStyle/>
            <a:p>
              <a:r>
                <a:rPr lang="fr-FR" dirty="0"/>
                <a:t>Analyse des interactions</a:t>
              </a:r>
            </a:p>
          </p:txBody>
        </p:sp>
        <p:pic>
          <p:nvPicPr>
            <p:cNvPr id="25" name="Google Shape;182;p20">
              <a:extLst>
                <a:ext uri="{FF2B5EF4-FFF2-40B4-BE49-F238E27FC236}">
                  <a16:creationId xmlns:a16="http://schemas.microsoft.com/office/drawing/2014/main" id="{603FDFD4-795F-32CD-769B-517FB2570264}"/>
                </a:ext>
              </a:extLst>
            </p:cNvPr>
            <p:cNvPicPr preferRelativeResize="0"/>
            <p:nvPr/>
          </p:nvPicPr>
          <p:blipFill>
            <a:blip r:embed="rId9">
              <a:alphaModFix/>
            </a:blip>
            <a:stretch>
              <a:fillRect/>
            </a:stretch>
          </p:blipFill>
          <p:spPr>
            <a:xfrm>
              <a:off x="6586797" y="5264895"/>
              <a:ext cx="1487257" cy="1031414"/>
            </a:xfrm>
            <a:prstGeom prst="rect">
              <a:avLst/>
            </a:prstGeom>
            <a:noFill/>
            <a:ln>
              <a:noFill/>
            </a:ln>
          </p:spPr>
        </p:pic>
        <p:sp>
          <p:nvSpPr>
            <p:cNvPr id="26" name="ZoneTexte 25">
              <a:extLst>
                <a:ext uri="{FF2B5EF4-FFF2-40B4-BE49-F238E27FC236}">
                  <a16:creationId xmlns:a16="http://schemas.microsoft.com/office/drawing/2014/main" id="{D2A01BEC-6A50-B579-6C44-9E986AB450EE}"/>
                </a:ext>
              </a:extLst>
            </p:cNvPr>
            <p:cNvSpPr txBox="1"/>
            <p:nvPr/>
          </p:nvSpPr>
          <p:spPr>
            <a:xfrm>
              <a:off x="8360453" y="5755110"/>
              <a:ext cx="3752114" cy="369332"/>
            </a:xfrm>
            <a:prstGeom prst="rect">
              <a:avLst/>
            </a:prstGeom>
            <a:noFill/>
          </p:spPr>
          <p:txBody>
            <a:bodyPr wrap="square" rtlCol="0">
              <a:spAutoFit/>
            </a:bodyPr>
            <a:lstStyle/>
            <a:p>
              <a:r>
                <a:rPr lang="fr-FR" dirty="0"/>
                <a:t>Caractérisation au niveau des souches</a:t>
              </a:r>
            </a:p>
          </p:txBody>
        </p:sp>
        <p:cxnSp>
          <p:nvCxnSpPr>
            <p:cNvPr id="35" name="Connecteur droit avec flèche 34">
              <a:extLst>
                <a:ext uri="{FF2B5EF4-FFF2-40B4-BE49-F238E27FC236}">
                  <a16:creationId xmlns:a16="http://schemas.microsoft.com/office/drawing/2014/main" id="{6D60E095-E281-7EBF-E703-6E2C903E365F}"/>
                </a:ext>
              </a:extLst>
            </p:cNvPr>
            <p:cNvCxnSpPr>
              <a:cxnSpLocks/>
            </p:cNvCxnSpPr>
            <p:nvPr/>
          </p:nvCxnSpPr>
          <p:spPr>
            <a:xfrm>
              <a:off x="1810510" y="4877013"/>
              <a:ext cx="11342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AE5F8F6D-582B-34DD-365F-EDCD0DFCA814}"/>
                </a:ext>
              </a:extLst>
            </p:cNvPr>
            <p:cNvCxnSpPr>
              <a:cxnSpLocks/>
            </p:cNvCxnSpPr>
            <p:nvPr/>
          </p:nvCxnSpPr>
          <p:spPr>
            <a:xfrm>
              <a:off x="5465864" y="4846978"/>
              <a:ext cx="1035605" cy="7091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ZoneTexte 72">
              <a:extLst>
                <a:ext uri="{FF2B5EF4-FFF2-40B4-BE49-F238E27FC236}">
                  <a16:creationId xmlns:a16="http://schemas.microsoft.com/office/drawing/2014/main" id="{14ECBDBA-2927-ECE3-A56B-150CB6EC0668}"/>
                </a:ext>
              </a:extLst>
            </p:cNvPr>
            <p:cNvSpPr txBox="1"/>
            <p:nvPr/>
          </p:nvSpPr>
          <p:spPr>
            <a:xfrm>
              <a:off x="2100555" y="4375919"/>
              <a:ext cx="3909994" cy="646331"/>
            </a:xfrm>
            <a:prstGeom prst="rect">
              <a:avLst/>
            </a:prstGeom>
            <a:noFill/>
          </p:spPr>
          <p:txBody>
            <a:bodyPr wrap="square" rtlCol="0">
              <a:spAutoFit/>
            </a:bodyPr>
            <a:lstStyle/>
            <a:p>
              <a:pPr algn="ctr"/>
              <a:r>
                <a:rPr lang="fr-FR" dirty="0"/>
                <a:t>Assignation taxonomique </a:t>
              </a:r>
            </a:p>
            <a:p>
              <a:pPr algn="ctr"/>
              <a:r>
                <a:rPr lang="fr-FR" dirty="0"/>
                <a:t>(</a:t>
              </a:r>
              <a:r>
                <a:rPr lang="fr-FR" dirty="0" err="1"/>
                <a:t>Metaphlan</a:t>
              </a:r>
              <a:r>
                <a:rPr lang="fr-FR" dirty="0"/>
                <a:t>)</a:t>
              </a:r>
            </a:p>
          </p:txBody>
        </p:sp>
        <p:sp>
          <p:nvSpPr>
            <p:cNvPr id="99" name="Google Shape;130;p20">
              <a:extLst>
                <a:ext uri="{FF2B5EF4-FFF2-40B4-BE49-F238E27FC236}">
                  <a16:creationId xmlns:a16="http://schemas.microsoft.com/office/drawing/2014/main" id="{0F15168A-4E8F-4F62-318F-095A5D417E08}"/>
                </a:ext>
              </a:extLst>
            </p:cNvPr>
            <p:cNvSpPr/>
            <p:nvPr/>
          </p:nvSpPr>
          <p:spPr>
            <a:xfrm>
              <a:off x="728097" y="5106752"/>
              <a:ext cx="767592" cy="797112"/>
            </a:xfrm>
            <a:prstGeom prst="flowChartMultidocumen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0" name="Google Shape;150;p20">
              <a:extLst>
                <a:ext uri="{FF2B5EF4-FFF2-40B4-BE49-F238E27FC236}">
                  <a16:creationId xmlns:a16="http://schemas.microsoft.com/office/drawing/2014/main" id="{02CFB449-0E8A-3BA1-65A9-8FB2D6280C5C}"/>
                </a:ext>
              </a:extLst>
            </p:cNvPr>
            <p:cNvSpPr/>
            <p:nvPr/>
          </p:nvSpPr>
          <p:spPr>
            <a:xfrm>
              <a:off x="750279" y="4079901"/>
              <a:ext cx="835992" cy="797112"/>
            </a:xfrm>
            <a:prstGeom prst="flowChartMultidocument">
              <a:avLst/>
            </a:prstGeom>
            <a:solidFill>
              <a:srgbClr val="38761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07" name="Connecteur droit avec flèche 106">
              <a:extLst>
                <a:ext uri="{FF2B5EF4-FFF2-40B4-BE49-F238E27FC236}">
                  <a16:creationId xmlns:a16="http://schemas.microsoft.com/office/drawing/2014/main" id="{B601BEBF-1F21-E300-B138-B5D2503148FD}"/>
                </a:ext>
              </a:extLst>
            </p:cNvPr>
            <p:cNvCxnSpPr>
              <a:cxnSpLocks/>
            </p:cNvCxnSpPr>
            <p:nvPr/>
          </p:nvCxnSpPr>
          <p:spPr>
            <a:xfrm>
              <a:off x="5465864" y="4611448"/>
              <a:ext cx="126354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5B88388C-D9FB-8F4D-DD45-613F484D1777}"/>
                </a:ext>
              </a:extLst>
            </p:cNvPr>
            <p:cNvCxnSpPr>
              <a:cxnSpLocks/>
            </p:cNvCxnSpPr>
            <p:nvPr/>
          </p:nvCxnSpPr>
          <p:spPr>
            <a:xfrm flipV="1">
              <a:off x="5475235" y="3700674"/>
              <a:ext cx="1206470" cy="57862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ZoneTexte 113">
              <a:extLst>
                <a:ext uri="{FF2B5EF4-FFF2-40B4-BE49-F238E27FC236}">
                  <a16:creationId xmlns:a16="http://schemas.microsoft.com/office/drawing/2014/main" id="{6452FEFB-1425-1125-9E02-263542F3BAAD}"/>
                </a:ext>
              </a:extLst>
            </p:cNvPr>
            <p:cNvSpPr txBox="1"/>
            <p:nvPr/>
          </p:nvSpPr>
          <p:spPr>
            <a:xfrm>
              <a:off x="220709" y="5930628"/>
              <a:ext cx="3418563" cy="369332"/>
            </a:xfrm>
            <a:prstGeom prst="rect">
              <a:avLst/>
            </a:prstGeom>
            <a:noFill/>
          </p:spPr>
          <p:txBody>
            <a:bodyPr wrap="square" rtlCol="0">
              <a:spAutoFit/>
            </a:bodyPr>
            <a:lstStyle/>
            <a:p>
              <a:r>
                <a:rPr lang="fr-FR" dirty="0"/>
                <a:t>Données de séquençage</a:t>
              </a:r>
            </a:p>
          </p:txBody>
        </p:sp>
        <p:sp>
          <p:nvSpPr>
            <p:cNvPr id="116" name="ZoneTexte 115">
              <a:extLst>
                <a:ext uri="{FF2B5EF4-FFF2-40B4-BE49-F238E27FC236}">
                  <a16:creationId xmlns:a16="http://schemas.microsoft.com/office/drawing/2014/main" id="{A2262802-F6A6-352F-9DBC-28E0A777E33B}"/>
                </a:ext>
              </a:extLst>
            </p:cNvPr>
            <p:cNvSpPr txBox="1"/>
            <p:nvPr/>
          </p:nvSpPr>
          <p:spPr>
            <a:xfrm>
              <a:off x="721378" y="4329313"/>
              <a:ext cx="1061413" cy="338554"/>
            </a:xfrm>
            <a:prstGeom prst="rect">
              <a:avLst/>
            </a:prstGeom>
            <a:noFill/>
          </p:spPr>
          <p:txBody>
            <a:bodyPr wrap="square" rtlCol="0">
              <a:spAutoFit/>
            </a:bodyPr>
            <a:lstStyle/>
            <a:p>
              <a:r>
                <a:rPr lang="fr-FR" sz="1600" b="1" dirty="0">
                  <a:solidFill>
                    <a:schemeClr val="bg1"/>
                  </a:solidFill>
                </a:rPr>
                <a:t>FASTQ</a:t>
              </a:r>
            </a:p>
          </p:txBody>
        </p:sp>
        <p:sp>
          <p:nvSpPr>
            <p:cNvPr id="117" name="ZoneTexte 116">
              <a:extLst>
                <a:ext uri="{FF2B5EF4-FFF2-40B4-BE49-F238E27FC236}">
                  <a16:creationId xmlns:a16="http://schemas.microsoft.com/office/drawing/2014/main" id="{EA2852D5-1931-2075-3E2D-8E05BFC527A8}"/>
                </a:ext>
              </a:extLst>
            </p:cNvPr>
            <p:cNvSpPr txBox="1"/>
            <p:nvPr/>
          </p:nvSpPr>
          <p:spPr>
            <a:xfrm>
              <a:off x="656690" y="5326533"/>
              <a:ext cx="1061413" cy="338554"/>
            </a:xfrm>
            <a:prstGeom prst="rect">
              <a:avLst/>
            </a:prstGeom>
            <a:noFill/>
          </p:spPr>
          <p:txBody>
            <a:bodyPr wrap="square" rtlCol="0">
              <a:spAutoFit/>
            </a:bodyPr>
            <a:lstStyle/>
            <a:p>
              <a:r>
                <a:rPr lang="fr-FR" sz="1600" b="1" dirty="0">
                  <a:solidFill>
                    <a:schemeClr val="bg1"/>
                  </a:solidFill>
                </a:rPr>
                <a:t>FASTQ</a:t>
              </a:r>
            </a:p>
          </p:txBody>
        </p:sp>
      </p:grpSp>
      <p:grpSp>
        <p:nvGrpSpPr>
          <p:cNvPr id="121" name="Groupe 120">
            <a:extLst>
              <a:ext uri="{FF2B5EF4-FFF2-40B4-BE49-F238E27FC236}">
                <a16:creationId xmlns:a16="http://schemas.microsoft.com/office/drawing/2014/main" id="{EABCC0CF-B600-8319-DB15-69BE8C15B252}"/>
              </a:ext>
            </a:extLst>
          </p:cNvPr>
          <p:cNvGrpSpPr/>
          <p:nvPr/>
        </p:nvGrpSpPr>
        <p:grpSpPr>
          <a:xfrm>
            <a:off x="6625524" y="551100"/>
            <a:ext cx="5071393" cy="2306343"/>
            <a:chOff x="6625524" y="551100"/>
            <a:chExt cx="5071393" cy="2306343"/>
          </a:xfrm>
        </p:grpSpPr>
        <p:sp>
          <p:nvSpPr>
            <p:cNvPr id="72" name="ZoneTexte 71">
              <a:extLst>
                <a:ext uri="{FF2B5EF4-FFF2-40B4-BE49-F238E27FC236}">
                  <a16:creationId xmlns:a16="http://schemas.microsoft.com/office/drawing/2014/main" id="{D379F865-6171-B24A-4010-90AEE5043C28}"/>
                </a:ext>
              </a:extLst>
            </p:cNvPr>
            <p:cNvSpPr txBox="1"/>
            <p:nvPr/>
          </p:nvSpPr>
          <p:spPr>
            <a:xfrm>
              <a:off x="9006826" y="2211112"/>
              <a:ext cx="2690091" cy="646331"/>
            </a:xfrm>
            <a:prstGeom prst="rect">
              <a:avLst/>
            </a:prstGeom>
            <a:noFill/>
          </p:spPr>
          <p:txBody>
            <a:bodyPr wrap="square" rtlCol="0">
              <a:spAutoFit/>
            </a:bodyPr>
            <a:lstStyle/>
            <a:p>
              <a:r>
                <a:rPr lang="fr-FR" dirty="0"/>
                <a:t>Séquençage </a:t>
              </a:r>
              <a:r>
                <a:rPr lang="fr-FR" dirty="0" err="1"/>
                <a:t>shotgun</a:t>
              </a:r>
              <a:r>
                <a:rPr lang="fr-FR" dirty="0"/>
                <a:t> de la population </a:t>
              </a:r>
              <a:r>
                <a:rPr lang="fr-FR" dirty="0" err="1"/>
                <a:t>IgA</a:t>
              </a:r>
              <a:r>
                <a:rPr lang="fr-FR" dirty="0"/>
                <a:t>+/-</a:t>
              </a:r>
            </a:p>
          </p:txBody>
        </p:sp>
        <p:pic>
          <p:nvPicPr>
            <p:cNvPr id="80" name="Image 79">
              <a:extLst>
                <a:ext uri="{FF2B5EF4-FFF2-40B4-BE49-F238E27FC236}">
                  <a16:creationId xmlns:a16="http://schemas.microsoft.com/office/drawing/2014/main" id="{4135DBAD-0297-3C25-6B22-D56182AD8839}"/>
                </a:ext>
              </a:extLst>
            </p:cNvPr>
            <p:cNvPicPr>
              <a:picLocks noChangeAspect="1"/>
            </p:cNvPicPr>
            <p:nvPr/>
          </p:nvPicPr>
          <p:blipFill>
            <a:blip r:embed="rId10"/>
            <a:stretch>
              <a:fillRect/>
            </a:stretch>
          </p:blipFill>
          <p:spPr>
            <a:xfrm>
              <a:off x="7491270" y="621176"/>
              <a:ext cx="1106272" cy="776105"/>
            </a:xfrm>
            <a:prstGeom prst="rect">
              <a:avLst/>
            </a:prstGeom>
          </p:spPr>
        </p:pic>
        <p:pic>
          <p:nvPicPr>
            <p:cNvPr id="82" name="Image 81">
              <a:extLst>
                <a:ext uri="{FF2B5EF4-FFF2-40B4-BE49-F238E27FC236}">
                  <a16:creationId xmlns:a16="http://schemas.microsoft.com/office/drawing/2014/main" id="{CBAB0009-E8F1-4E7C-4B3F-1FC54956456F}"/>
                </a:ext>
              </a:extLst>
            </p:cNvPr>
            <p:cNvPicPr>
              <a:picLocks noChangeAspect="1"/>
            </p:cNvPicPr>
            <p:nvPr/>
          </p:nvPicPr>
          <p:blipFill rotWithShape="1">
            <a:blip r:embed="rId11"/>
            <a:srcRect t="14261"/>
            <a:stretch/>
          </p:blipFill>
          <p:spPr>
            <a:xfrm>
              <a:off x="7465616" y="1535049"/>
              <a:ext cx="1243195" cy="585007"/>
            </a:xfrm>
            <a:prstGeom prst="rect">
              <a:avLst/>
            </a:prstGeom>
          </p:spPr>
        </p:pic>
        <p:pic>
          <p:nvPicPr>
            <p:cNvPr id="86" name="Image 85">
              <a:extLst>
                <a:ext uri="{FF2B5EF4-FFF2-40B4-BE49-F238E27FC236}">
                  <a16:creationId xmlns:a16="http://schemas.microsoft.com/office/drawing/2014/main" id="{74FFDDF3-6D08-5E97-5929-9D52B9F17F07}"/>
                </a:ext>
              </a:extLst>
            </p:cNvPr>
            <p:cNvPicPr>
              <a:picLocks noChangeAspect="1"/>
            </p:cNvPicPr>
            <p:nvPr/>
          </p:nvPicPr>
          <p:blipFill>
            <a:blip r:embed="rId12"/>
            <a:stretch>
              <a:fillRect/>
            </a:stretch>
          </p:blipFill>
          <p:spPr>
            <a:xfrm>
              <a:off x="9608811" y="551100"/>
              <a:ext cx="1307238" cy="1669961"/>
            </a:xfrm>
            <a:prstGeom prst="rect">
              <a:avLst/>
            </a:prstGeom>
          </p:spPr>
        </p:pic>
        <p:cxnSp>
          <p:nvCxnSpPr>
            <p:cNvPr id="91" name="Connecteur droit avec flèche 90">
              <a:extLst>
                <a:ext uri="{FF2B5EF4-FFF2-40B4-BE49-F238E27FC236}">
                  <a16:creationId xmlns:a16="http://schemas.microsoft.com/office/drawing/2014/main" id="{AF82EFF1-6B05-D5D7-6D31-A444F4FFDB98}"/>
                </a:ext>
              </a:extLst>
            </p:cNvPr>
            <p:cNvCxnSpPr>
              <a:cxnSpLocks/>
            </p:cNvCxnSpPr>
            <p:nvPr/>
          </p:nvCxnSpPr>
          <p:spPr>
            <a:xfrm>
              <a:off x="6625524" y="1281492"/>
              <a:ext cx="511707" cy="6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eur droit avec flèche 94">
              <a:extLst>
                <a:ext uri="{FF2B5EF4-FFF2-40B4-BE49-F238E27FC236}">
                  <a16:creationId xmlns:a16="http://schemas.microsoft.com/office/drawing/2014/main" id="{6A358D02-77B2-7F6B-1144-45F7428FC1C2}"/>
                </a:ext>
              </a:extLst>
            </p:cNvPr>
            <p:cNvCxnSpPr>
              <a:cxnSpLocks/>
            </p:cNvCxnSpPr>
            <p:nvPr/>
          </p:nvCxnSpPr>
          <p:spPr>
            <a:xfrm>
              <a:off x="9006826" y="1303070"/>
              <a:ext cx="511707" cy="6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ZoneTexte 118">
              <a:extLst>
                <a:ext uri="{FF2B5EF4-FFF2-40B4-BE49-F238E27FC236}">
                  <a16:creationId xmlns:a16="http://schemas.microsoft.com/office/drawing/2014/main" id="{9F05BCFC-37D7-D2FD-0B0F-5614F9DBDF49}"/>
                </a:ext>
              </a:extLst>
            </p:cNvPr>
            <p:cNvSpPr txBox="1"/>
            <p:nvPr/>
          </p:nvSpPr>
          <p:spPr>
            <a:xfrm>
              <a:off x="8507115" y="1575514"/>
              <a:ext cx="720571" cy="369332"/>
            </a:xfrm>
            <a:prstGeom prst="rect">
              <a:avLst/>
            </a:prstGeom>
            <a:noFill/>
          </p:spPr>
          <p:txBody>
            <a:bodyPr wrap="square" rtlCol="0">
              <a:spAutoFit/>
            </a:bodyPr>
            <a:lstStyle/>
            <a:p>
              <a:r>
                <a:rPr lang="fr-FR" dirty="0" err="1"/>
                <a:t>IgA</a:t>
              </a:r>
              <a:r>
                <a:rPr lang="fr-FR" dirty="0"/>
                <a:t>-</a:t>
              </a:r>
            </a:p>
          </p:txBody>
        </p:sp>
        <p:sp>
          <p:nvSpPr>
            <p:cNvPr id="120" name="ZoneTexte 119">
              <a:extLst>
                <a:ext uri="{FF2B5EF4-FFF2-40B4-BE49-F238E27FC236}">
                  <a16:creationId xmlns:a16="http://schemas.microsoft.com/office/drawing/2014/main" id="{23282AB6-7A05-2BB5-43E1-181C1C26D5B0}"/>
                </a:ext>
              </a:extLst>
            </p:cNvPr>
            <p:cNvSpPr txBox="1"/>
            <p:nvPr/>
          </p:nvSpPr>
          <p:spPr>
            <a:xfrm>
              <a:off x="8576348" y="920975"/>
              <a:ext cx="720571" cy="369332"/>
            </a:xfrm>
            <a:prstGeom prst="rect">
              <a:avLst/>
            </a:prstGeom>
            <a:noFill/>
          </p:spPr>
          <p:txBody>
            <a:bodyPr wrap="square" rtlCol="0">
              <a:spAutoFit/>
            </a:bodyPr>
            <a:lstStyle/>
            <a:p>
              <a:r>
                <a:rPr lang="fr-FR" dirty="0" err="1"/>
                <a:t>IgA</a:t>
              </a:r>
              <a:r>
                <a:rPr lang="fr-FR" dirty="0"/>
                <a:t>+</a:t>
              </a:r>
            </a:p>
          </p:txBody>
        </p:sp>
      </p:grpSp>
      <p:sp>
        <p:nvSpPr>
          <p:cNvPr id="123" name="Rectangle 122">
            <a:extLst>
              <a:ext uri="{FF2B5EF4-FFF2-40B4-BE49-F238E27FC236}">
                <a16:creationId xmlns:a16="http://schemas.microsoft.com/office/drawing/2014/main" id="{3E111AA4-C8D2-A263-4F75-D19D933EA374}"/>
              </a:ext>
            </a:extLst>
          </p:cNvPr>
          <p:cNvSpPr/>
          <p:nvPr/>
        </p:nvSpPr>
        <p:spPr>
          <a:xfrm>
            <a:off x="1097280" y="-23309"/>
            <a:ext cx="9634887" cy="60747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4" name="Google Shape;68;p14">
            <a:extLst>
              <a:ext uri="{FF2B5EF4-FFF2-40B4-BE49-F238E27FC236}">
                <a16:creationId xmlns:a16="http://schemas.microsoft.com/office/drawing/2014/main" id="{3B54DAE0-F3CE-649D-0434-1AB06FB3DA72}"/>
              </a:ext>
            </a:extLst>
          </p:cNvPr>
          <p:cNvSpPr txBox="1"/>
          <p:nvPr/>
        </p:nvSpPr>
        <p:spPr>
          <a:xfrm>
            <a:off x="1520279" y="-90513"/>
            <a:ext cx="9728653" cy="738623"/>
          </a:xfrm>
          <a:prstGeom prst="rect">
            <a:avLst/>
          </a:prstGeom>
          <a:noFill/>
          <a:ln>
            <a:noFill/>
          </a:ln>
        </p:spPr>
        <p:txBody>
          <a:bodyPr spcFirstLastPara="1" wrap="square" lIns="121900" tIns="121900" rIns="121900" bIns="121900" anchor="t" anchorCtr="0">
            <a:spAutoFit/>
          </a:bodyPr>
          <a:lstStyle/>
          <a:p>
            <a:r>
              <a:rPr lang="fr-FR" sz="3200" b="1" dirty="0" err="1"/>
              <a:t>IgA</a:t>
            </a:r>
            <a:r>
              <a:rPr lang="fr-FR" sz="3200" b="1" dirty="0"/>
              <a:t>-Seq : identification des bactéries liées à </a:t>
            </a:r>
            <a:r>
              <a:rPr lang="fr-FR" sz="3200" b="1" dirty="0" err="1"/>
              <a:t>l'IgA</a:t>
            </a:r>
            <a:endParaRPr sz="3200" b="1" dirty="0"/>
          </a:p>
        </p:txBody>
      </p:sp>
    </p:spTree>
    <p:extLst>
      <p:ext uri="{BB962C8B-B14F-4D97-AF65-F5344CB8AC3E}">
        <p14:creationId xmlns:p14="http://schemas.microsoft.com/office/powerpoint/2010/main" val="138047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C0757E4E-997E-09A2-746F-12098EC718BD}"/>
              </a:ext>
            </a:extLst>
          </p:cNvPr>
          <p:cNvPicPr>
            <a:picLocks noChangeAspect="1"/>
          </p:cNvPicPr>
          <p:nvPr/>
        </p:nvPicPr>
        <p:blipFill rotWithShape="1">
          <a:blip r:embed="rId3"/>
          <a:srcRect r="12968"/>
          <a:stretch/>
        </p:blipFill>
        <p:spPr>
          <a:xfrm>
            <a:off x="6095999" y="1423262"/>
            <a:ext cx="4341600" cy="4366730"/>
          </a:xfrm>
          <a:prstGeom prst="rect">
            <a:avLst/>
          </a:prstGeom>
        </p:spPr>
      </p:pic>
      <p:pic>
        <p:nvPicPr>
          <p:cNvPr id="12" name="Image 11">
            <a:extLst>
              <a:ext uri="{FF2B5EF4-FFF2-40B4-BE49-F238E27FC236}">
                <a16:creationId xmlns:a16="http://schemas.microsoft.com/office/drawing/2014/main" id="{8E4A8C87-5228-5F63-36F8-AC8B4F649BF0}"/>
              </a:ext>
            </a:extLst>
          </p:cNvPr>
          <p:cNvPicPr>
            <a:picLocks noChangeAspect="1"/>
          </p:cNvPicPr>
          <p:nvPr/>
        </p:nvPicPr>
        <p:blipFill>
          <a:blip r:embed="rId4"/>
          <a:stretch>
            <a:fillRect/>
          </a:stretch>
        </p:blipFill>
        <p:spPr>
          <a:xfrm>
            <a:off x="11476559" y="140055"/>
            <a:ext cx="642363" cy="617674"/>
          </a:xfrm>
          <a:prstGeom prst="rect">
            <a:avLst/>
          </a:prstGeom>
        </p:spPr>
      </p:pic>
      <p:sp>
        <p:nvSpPr>
          <p:cNvPr id="3" name="ZoneTexte 2">
            <a:extLst>
              <a:ext uri="{FF2B5EF4-FFF2-40B4-BE49-F238E27FC236}">
                <a16:creationId xmlns:a16="http://schemas.microsoft.com/office/drawing/2014/main" id="{EC6B194C-CB18-633C-6B64-EA751BC5B205}"/>
              </a:ext>
            </a:extLst>
          </p:cNvPr>
          <p:cNvSpPr txBox="1"/>
          <p:nvPr/>
        </p:nvSpPr>
        <p:spPr>
          <a:xfrm>
            <a:off x="7187752" y="913149"/>
            <a:ext cx="4036021" cy="369332"/>
          </a:xfrm>
          <a:prstGeom prst="rect">
            <a:avLst/>
          </a:prstGeom>
          <a:noFill/>
        </p:spPr>
        <p:txBody>
          <a:bodyPr wrap="square" rtlCol="0">
            <a:spAutoFit/>
          </a:bodyPr>
          <a:lstStyle/>
          <a:p>
            <a:r>
              <a:rPr lang="fr-FR" b="1" u="sng" dirty="0"/>
              <a:t>Diversité Bêta (Bray-Curtis) </a:t>
            </a:r>
          </a:p>
        </p:txBody>
      </p:sp>
      <p:sp>
        <p:nvSpPr>
          <p:cNvPr id="4" name="ZoneTexte 3">
            <a:extLst>
              <a:ext uri="{FF2B5EF4-FFF2-40B4-BE49-F238E27FC236}">
                <a16:creationId xmlns:a16="http://schemas.microsoft.com/office/drawing/2014/main" id="{8F1EF83E-67D9-92D4-71D8-CFC18CE3F9E8}"/>
              </a:ext>
            </a:extLst>
          </p:cNvPr>
          <p:cNvSpPr txBox="1"/>
          <p:nvPr/>
        </p:nvSpPr>
        <p:spPr>
          <a:xfrm>
            <a:off x="515888" y="6398602"/>
            <a:ext cx="12061830" cy="461665"/>
          </a:xfrm>
          <a:prstGeom prst="rect">
            <a:avLst/>
          </a:prstGeom>
          <a:noFill/>
        </p:spPr>
        <p:txBody>
          <a:bodyPr wrap="square" rtlCol="0">
            <a:spAutoFit/>
          </a:bodyPr>
          <a:lstStyle/>
          <a:p>
            <a:r>
              <a:rPr lang="fr-FR" sz="2400" dirty="0"/>
              <a:t>Il existe une différence au niveau de la composition bactérienne entre les deux groupes</a:t>
            </a:r>
          </a:p>
        </p:txBody>
      </p:sp>
      <p:pic>
        <p:nvPicPr>
          <p:cNvPr id="9" name="Image 8">
            <a:extLst>
              <a:ext uri="{FF2B5EF4-FFF2-40B4-BE49-F238E27FC236}">
                <a16:creationId xmlns:a16="http://schemas.microsoft.com/office/drawing/2014/main" id="{B914EE66-0BA1-0BDE-78A4-D42BF8C8DC43}"/>
              </a:ext>
            </a:extLst>
          </p:cNvPr>
          <p:cNvPicPr>
            <a:picLocks noChangeAspect="1"/>
          </p:cNvPicPr>
          <p:nvPr/>
        </p:nvPicPr>
        <p:blipFill rotWithShape="1">
          <a:blip r:embed="rId3"/>
          <a:srcRect l="87032" t="43777" r="7712" b="47020"/>
          <a:stretch/>
        </p:blipFill>
        <p:spPr>
          <a:xfrm>
            <a:off x="10251635" y="3175845"/>
            <a:ext cx="403054" cy="617674"/>
          </a:xfrm>
          <a:prstGeom prst="rect">
            <a:avLst/>
          </a:prstGeom>
        </p:spPr>
      </p:pic>
      <p:sp>
        <p:nvSpPr>
          <p:cNvPr id="10" name="ZoneTexte 9">
            <a:extLst>
              <a:ext uri="{FF2B5EF4-FFF2-40B4-BE49-F238E27FC236}">
                <a16:creationId xmlns:a16="http://schemas.microsoft.com/office/drawing/2014/main" id="{D248766E-4E13-E649-6722-85B9EF1BCACB}"/>
              </a:ext>
            </a:extLst>
          </p:cNvPr>
          <p:cNvSpPr txBox="1"/>
          <p:nvPr/>
        </p:nvSpPr>
        <p:spPr>
          <a:xfrm>
            <a:off x="10654689" y="3084572"/>
            <a:ext cx="1276711" cy="400110"/>
          </a:xfrm>
          <a:prstGeom prst="rect">
            <a:avLst/>
          </a:prstGeom>
          <a:noFill/>
        </p:spPr>
        <p:txBody>
          <a:bodyPr wrap="square" rtlCol="0">
            <a:spAutoFit/>
          </a:bodyPr>
          <a:lstStyle/>
          <a:p>
            <a:r>
              <a:rPr lang="fr-FR" sz="2000" dirty="0"/>
              <a:t>Control</a:t>
            </a:r>
          </a:p>
        </p:txBody>
      </p:sp>
      <p:sp>
        <p:nvSpPr>
          <p:cNvPr id="11" name="ZoneTexte 10">
            <a:extLst>
              <a:ext uri="{FF2B5EF4-FFF2-40B4-BE49-F238E27FC236}">
                <a16:creationId xmlns:a16="http://schemas.microsoft.com/office/drawing/2014/main" id="{C993C79C-B109-FA84-66A2-679F8E2F9776}"/>
              </a:ext>
            </a:extLst>
          </p:cNvPr>
          <p:cNvSpPr txBox="1"/>
          <p:nvPr/>
        </p:nvSpPr>
        <p:spPr>
          <a:xfrm>
            <a:off x="10654689" y="3325534"/>
            <a:ext cx="1276711" cy="400110"/>
          </a:xfrm>
          <a:prstGeom prst="rect">
            <a:avLst/>
          </a:prstGeom>
          <a:noFill/>
        </p:spPr>
        <p:txBody>
          <a:bodyPr wrap="square" rtlCol="0">
            <a:spAutoFit/>
          </a:bodyPr>
          <a:lstStyle/>
          <a:p>
            <a:r>
              <a:rPr lang="fr-FR" sz="2000" dirty="0"/>
              <a:t>CIS</a:t>
            </a:r>
          </a:p>
        </p:txBody>
      </p:sp>
      <p:sp>
        <p:nvSpPr>
          <p:cNvPr id="15" name="Rectangle 14">
            <a:extLst>
              <a:ext uri="{FF2B5EF4-FFF2-40B4-BE49-F238E27FC236}">
                <a16:creationId xmlns:a16="http://schemas.microsoft.com/office/drawing/2014/main" id="{4BDC7603-B80C-9D1C-96B1-B9E6A8BFEF93}"/>
              </a:ext>
            </a:extLst>
          </p:cNvPr>
          <p:cNvSpPr/>
          <p:nvPr/>
        </p:nvSpPr>
        <p:spPr>
          <a:xfrm>
            <a:off x="624043" y="-4410"/>
            <a:ext cx="9940138" cy="58128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Google Shape;68;p14">
            <a:extLst>
              <a:ext uri="{FF2B5EF4-FFF2-40B4-BE49-F238E27FC236}">
                <a16:creationId xmlns:a16="http://schemas.microsoft.com/office/drawing/2014/main" id="{2070F2A6-D867-B102-F5A3-A7DB983B9937}"/>
              </a:ext>
            </a:extLst>
          </p:cNvPr>
          <p:cNvSpPr txBox="1"/>
          <p:nvPr/>
        </p:nvSpPr>
        <p:spPr>
          <a:xfrm>
            <a:off x="670972" y="7565"/>
            <a:ext cx="10029524" cy="615513"/>
          </a:xfrm>
          <a:prstGeom prst="rect">
            <a:avLst/>
          </a:prstGeom>
          <a:noFill/>
          <a:ln>
            <a:noFill/>
          </a:ln>
        </p:spPr>
        <p:txBody>
          <a:bodyPr spcFirstLastPara="1" wrap="square" lIns="121900" tIns="121900" rIns="121900" bIns="121900" anchor="t" anchorCtr="0">
            <a:spAutoFit/>
          </a:bodyPr>
          <a:lstStyle/>
          <a:p>
            <a:r>
              <a:rPr lang="fr-FR" sz="2400" b="1" dirty="0"/>
              <a:t>Analyse générale du microbiome: Diversité alpha et bêta des bactéries </a:t>
            </a:r>
            <a:r>
              <a:rPr lang="fr-FR" sz="2400" b="1" dirty="0" err="1"/>
              <a:t>IgA</a:t>
            </a:r>
            <a:r>
              <a:rPr lang="fr-FR" sz="2400" b="1" dirty="0"/>
              <a:t>+</a:t>
            </a:r>
            <a:endParaRPr sz="2400" b="1" dirty="0"/>
          </a:p>
        </p:txBody>
      </p:sp>
      <p:sp>
        <p:nvSpPr>
          <p:cNvPr id="17" name="ZoneTexte 16">
            <a:extLst>
              <a:ext uri="{FF2B5EF4-FFF2-40B4-BE49-F238E27FC236}">
                <a16:creationId xmlns:a16="http://schemas.microsoft.com/office/drawing/2014/main" id="{CF919594-4581-00D8-3EFB-336EA20F0C3C}"/>
              </a:ext>
            </a:extLst>
          </p:cNvPr>
          <p:cNvSpPr txBox="1"/>
          <p:nvPr/>
        </p:nvSpPr>
        <p:spPr>
          <a:xfrm>
            <a:off x="9494692" y="4636875"/>
            <a:ext cx="2303048" cy="646331"/>
          </a:xfrm>
          <a:prstGeom prst="rect">
            <a:avLst/>
          </a:prstGeom>
          <a:noFill/>
        </p:spPr>
        <p:txBody>
          <a:bodyPr wrap="square" rtlCol="0">
            <a:spAutoFit/>
          </a:bodyPr>
          <a:lstStyle/>
          <a:p>
            <a:r>
              <a:rPr lang="fr-FR" dirty="0"/>
              <a:t>Bray - Curtis distance</a:t>
            </a:r>
          </a:p>
          <a:p>
            <a:r>
              <a:rPr lang="fr-FR" dirty="0"/>
              <a:t>p = 5.389431 × 10</a:t>
            </a:r>
            <a:r>
              <a:rPr lang="fr-FR" baseline="30000" dirty="0"/>
              <a:t>-7</a:t>
            </a:r>
            <a:endParaRPr lang="fr-FR" dirty="0"/>
          </a:p>
        </p:txBody>
      </p:sp>
      <p:sp>
        <p:nvSpPr>
          <p:cNvPr id="20" name="Rectangle 19">
            <a:extLst>
              <a:ext uri="{FF2B5EF4-FFF2-40B4-BE49-F238E27FC236}">
                <a16:creationId xmlns:a16="http://schemas.microsoft.com/office/drawing/2014/main" id="{CC097B75-A178-37D0-22A2-5B467742F7B6}"/>
              </a:ext>
            </a:extLst>
          </p:cNvPr>
          <p:cNvSpPr/>
          <p:nvPr/>
        </p:nvSpPr>
        <p:spPr>
          <a:xfrm>
            <a:off x="2577863" y="1651969"/>
            <a:ext cx="1743881" cy="307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EC3F55F5-8F94-EBE5-F225-68DF9F47B773}"/>
              </a:ext>
            </a:extLst>
          </p:cNvPr>
          <p:cNvGrpSpPr/>
          <p:nvPr/>
        </p:nvGrpSpPr>
        <p:grpSpPr>
          <a:xfrm>
            <a:off x="1199674" y="1023053"/>
            <a:ext cx="4014452" cy="5012008"/>
            <a:chOff x="1199674" y="1023053"/>
            <a:chExt cx="4014452" cy="5012008"/>
          </a:xfrm>
        </p:grpSpPr>
        <p:sp>
          <p:nvSpPr>
            <p:cNvPr id="14" name="ZoneTexte 13">
              <a:extLst>
                <a:ext uri="{FF2B5EF4-FFF2-40B4-BE49-F238E27FC236}">
                  <a16:creationId xmlns:a16="http://schemas.microsoft.com/office/drawing/2014/main" id="{7409CD4F-57B7-F733-19DA-3FE0129E137F}"/>
                </a:ext>
              </a:extLst>
            </p:cNvPr>
            <p:cNvSpPr txBox="1"/>
            <p:nvPr/>
          </p:nvSpPr>
          <p:spPr>
            <a:xfrm>
              <a:off x="1966320" y="1023053"/>
              <a:ext cx="3247806" cy="369332"/>
            </a:xfrm>
            <a:prstGeom prst="rect">
              <a:avLst/>
            </a:prstGeom>
            <a:noFill/>
          </p:spPr>
          <p:txBody>
            <a:bodyPr wrap="square" rtlCol="0">
              <a:spAutoFit/>
            </a:bodyPr>
            <a:lstStyle/>
            <a:p>
              <a:r>
                <a:rPr lang="fr-FR" b="1" u="sng" dirty="0"/>
                <a:t>Diversité Alpha (Shannon)</a:t>
              </a:r>
            </a:p>
          </p:txBody>
        </p:sp>
        <p:pic>
          <p:nvPicPr>
            <p:cNvPr id="19" name="Image 18">
              <a:extLst>
                <a:ext uri="{FF2B5EF4-FFF2-40B4-BE49-F238E27FC236}">
                  <a16:creationId xmlns:a16="http://schemas.microsoft.com/office/drawing/2014/main" id="{6D86E007-6A01-2CE4-D9A2-88CBFF3CAC9A}"/>
                </a:ext>
              </a:extLst>
            </p:cNvPr>
            <p:cNvPicPr>
              <a:picLocks noChangeAspect="1"/>
            </p:cNvPicPr>
            <p:nvPr/>
          </p:nvPicPr>
          <p:blipFill rotWithShape="1">
            <a:blip r:embed="rId5"/>
            <a:srcRect t="16776"/>
            <a:stretch/>
          </p:blipFill>
          <p:spPr>
            <a:xfrm>
              <a:off x="1199674" y="1888571"/>
              <a:ext cx="3887818" cy="3829633"/>
            </a:xfrm>
            <a:prstGeom prst="rect">
              <a:avLst/>
            </a:prstGeom>
          </p:spPr>
        </p:pic>
        <p:cxnSp>
          <p:nvCxnSpPr>
            <p:cNvPr id="22" name="Connecteur droit 21">
              <a:extLst>
                <a:ext uri="{FF2B5EF4-FFF2-40B4-BE49-F238E27FC236}">
                  <a16:creationId xmlns:a16="http://schemas.microsoft.com/office/drawing/2014/main" id="{1BD060B7-BD11-9DE5-729D-01D10F6DA954}"/>
                </a:ext>
              </a:extLst>
            </p:cNvPr>
            <p:cNvCxnSpPr/>
            <p:nvPr/>
          </p:nvCxnSpPr>
          <p:spPr>
            <a:xfrm>
              <a:off x="2458401" y="1959153"/>
              <a:ext cx="1982804" cy="0"/>
            </a:xfrm>
            <a:prstGeom prst="line">
              <a:avLst/>
            </a:prstGeom>
            <a:ln w="22225"/>
          </p:spPr>
          <p:style>
            <a:lnRef idx="1">
              <a:schemeClr val="dk1"/>
            </a:lnRef>
            <a:fillRef idx="0">
              <a:schemeClr val="dk1"/>
            </a:fillRef>
            <a:effectRef idx="0">
              <a:schemeClr val="dk1"/>
            </a:effectRef>
            <a:fontRef idx="minor">
              <a:schemeClr val="tx1"/>
            </a:fontRef>
          </p:style>
        </p:cxnSp>
        <p:sp>
          <p:nvSpPr>
            <p:cNvPr id="23" name="ZoneTexte 22">
              <a:extLst>
                <a:ext uri="{FF2B5EF4-FFF2-40B4-BE49-F238E27FC236}">
                  <a16:creationId xmlns:a16="http://schemas.microsoft.com/office/drawing/2014/main" id="{B6B17F4E-E750-FD2C-837F-C767BB20752E}"/>
                </a:ext>
              </a:extLst>
            </p:cNvPr>
            <p:cNvSpPr txBox="1"/>
            <p:nvPr/>
          </p:nvSpPr>
          <p:spPr>
            <a:xfrm>
              <a:off x="2816786" y="1570215"/>
              <a:ext cx="1743881" cy="400110"/>
            </a:xfrm>
            <a:prstGeom prst="rect">
              <a:avLst/>
            </a:prstGeom>
            <a:noFill/>
          </p:spPr>
          <p:txBody>
            <a:bodyPr wrap="square" rtlCol="0">
              <a:spAutoFit/>
            </a:bodyPr>
            <a:lstStyle/>
            <a:p>
              <a:r>
                <a:rPr lang="fr-FR" sz="2000" dirty="0"/>
                <a:t>p = 0.063</a:t>
              </a:r>
            </a:p>
          </p:txBody>
        </p:sp>
        <p:sp>
          <p:nvSpPr>
            <p:cNvPr id="24" name="ZoneTexte 23">
              <a:extLst>
                <a:ext uri="{FF2B5EF4-FFF2-40B4-BE49-F238E27FC236}">
                  <a16:creationId xmlns:a16="http://schemas.microsoft.com/office/drawing/2014/main" id="{0DC357A3-FD09-F036-5CAA-2905E27BDBF2}"/>
                </a:ext>
              </a:extLst>
            </p:cNvPr>
            <p:cNvSpPr txBox="1"/>
            <p:nvPr/>
          </p:nvSpPr>
          <p:spPr>
            <a:xfrm>
              <a:off x="2233061" y="5665729"/>
              <a:ext cx="910522" cy="369332"/>
            </a:xfrm>
            <a:prstGeom prst="rect">
              <a:avLst/>
            </a:prstGeom>
            <a:noFill/>
          </p:spPr>
          <p:txBody>
            <a:bodyPr wrap="square" rtlCol="0">
              <a:spAutoFit/>
            </a:bodyPr>
            <a:lstStyle/>
            <a:p>
              <a:r>
                <a:rPr lang="fr-FR" dirty="0"/>
                <a:t>(n = 15)</a:t>
              </a:r>
            </a:p>
          </p:txBody>
        </p:sp>
        <p:sp>
          <p:nvSpPr>
            <p:cNvPr id="25" name="ZoneTexte 24">
              <a:extLst>
                <a:ext uri="{FF2B5EF4-FFF2-40B4-BE49-F238E27FC236}">
                  <a16:creationId xmlns:a16="http://schemas.microsoft.com/office/drawing/2014/main" id="{1C34D65E-A0EA-BF54-430F-70E3B18239A6}"/>
                </a:ext>
              </a:extLst>
            </p:cNvPr>
            <p:cNvSpPr txBox="1"/>
            <p:nvPr/>
          </p:nvSpPr>
          <p:spPr>
            <a:xfrm>
              <a:off x="3696829" y="5650281"/>
              <a:ext cx="910522" cy="369332"/>
            </a:xfrm>
            <a:prstGeom prst="rect">
              <a:avLst/>
            </a:prstGeom>
            <a:noFill/>
          </p:spPr>
          <p:txBody>
            <a:bodyPr wrap="square" rtlCol="0">
              <a:spAutoFit/>
            </a:bodyPr>
            <a:lstStyle/>
            <a:p>
              <a:r>
                <a:rPr lang="fr-FR" dirty="0"/>
                <a:t>(n = 14)</a:t>
              </a:r>
            </a:p>
          </p:txBody>
        </p:sp>
      </p:grpSp>
    </p:spTree>
    <p:extLst>
      <p:ext uri="{BB962C8B-B14F-4D97-AF65-F5344CB8AC3E}">
        <p14:creationId xmlns:p14="http://schemas.microsoft.com/office/powerpoint/2010/main" val="201209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p:bldP spid="11" grpId="0"/>
      <p:bldP spid="15" grpId="0" animBg="1"/>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9F2C46D-9B81-3417-AF7B-CC9546895AF3}"/>
              </a:ext>
            </a:extLst>
          </p:cNvPr>
          <p:cNvSpPr/>
          <p:nvPr/>
        </p:nvSpPr>
        <p:spPr>
          <a:xfrm>
            <a:off x="1898876" y="-17546"/>
            <a:ext cx="8814041" cy="58128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Google Shape;68;p14">
            <a:extLst>
              <a:ext uri="{FF2B5EF4-FFF2-40B4-BE49-F238E27FC236}">
                <a16:creationId xmlns:a16="http://schemas.microsoft.com/office/drawing/2014/main" id="{BB11AED1-151D-67EE-E9BF-F59A7857B170}"/>
              </a:ext>
            </a:extLst>
          </p:cNvPr>
          <p:cNvSpPr txBox="1"/>
          <p:nvPr/>
        </p:nvSpPr>
        <p:spPr>
          <a:xfrm>
            <a:off x="2050142" y="-44348"/>
            <a:ext cx="8739778" cy="615513"/>
          </a:xfrm>
          <a:prstGeom prst="rect">
            <a:avLst/>
          </a:prstGeom>
          <a:noFill/>
          <a:ln>
            <a:noFill/>
          </a:ln>
        </p:spPr>
        <p:txBody>
          <a:bodyPr spcFirstLastPara="1" wrap="square" lIns="121900" tIns="121900" rIns="121900" bIns="121900" anchor="t" anchorCtr="0">
            <a:spAutoFit/>
          </a:bodyPr>
          <a:lstStyle/>
          <a:p>
            <a:r>
              <a:rPr lang="fr-FR" sz="2400" b="1" dirty="0"/>
              <a:t>Analyse générale du microbiome: Profils d'abondance bactérienne</a:t>
            </a:r>
            <a:endParaRPr sz="2400" b="1" dirty="0"/>
          </a:p>
        </p:txBody>
      </p:sp>
      <p:grpSp>
        <p:nvGrpSpPr>
          <p:cNvPr id="43" name="Groupe 42">
            <a:extLst>
              <a:ext uri="{FF2B5EF4-FFF2-40B4-BE49-F238E27FC236}">
                <a16:creationId xmlns:a16="http://schemas.microsoft.com/office/drawing/2014/main" id="{64A5E83A-1DF1-1294-AB77-9A7452D94541}"/>
              </a:ext>
            </a:extLst>
          </p:cNvPr>
          <p:cNvGrpSpPr/>
          <p:nvPr/>
        </p:nvGrpSpPr>
        <p:grpSpPr>
          <a:xfrm>
            <a:off x="5820733" y="807754"/>
            <a:ext cx="6692901" cy="5480584"/>
            <a:chOff x="5820733" y="807754"/>
            <a:chExt cx="6692901" cy="5480584"/>
          </a:xfrm>
        </p:grpSpPr>
        <p:sp>
          <p:nvSpPr>
            <p:cNvPr id="23" name="ZoneTexte 22">
              <a:extLst>
                <a:ext uri="{FF2B5EF4-FFF2-40B4-BE49-F238E27FC236}">
                  <a16:creationId xmlns:a16="http://schemas.microsoft.com/office/drawing/2014/main" id="{A383D17A-8CD3-DD44-C16A-C4520A71D567}"/>
                </a:ext>
              </a:extLst>
            </p:cNvPr>
            <p:cNvSpPr txBox="1"/>
            <p:nvPr/>
          </p:nvSpPr>
          <p:spPr>
            <a:xfrm>
              <a:off x="8653905" y="5457660"/>
              <a:ext cx="2208179" cy="400110"/>
            </a:xfrm>
            <a:prstGeom prst="rect">
              <a:avLst/>
            </a:prstGeom>
            <a:noFill/>
          </p:spPr>
          <p:txBody>
            <a:bodyPr wrap="square" rtlCol="0">
              <a:spAutoFit/>
            </a:bodyPr>
            <a:lstStyle/>
            <a:p>
              <a:r>
                <a:rPr lang="fr-FR" sz="2000" i="1" dirty="0"/>
                <a:t>- </a:t>
              </a:r>
              <a:r>
                <a:rPr lang="fr-FR" sz="2000" i="1" dirty="0" err="1"/>
                <a:t>Blautia</a:t>
              </a:r>
              <a:r>
                <a:rPr lang="fr-FR" sz="2000" i="1" dirty="0"/>
                <a:t> </a:t>
              </a:r>
              <a:r>
                <a:rPr lang="fr-FR" sz="2000" i="1" dirty="0" err="1"/>
                <a:t>wexlerae</a:t>
              </a:r>
              <a:endParaRPr lang="fr-FR" sz="2000" i="1" dirty="0"/>
            </a:p>
          </p:txBody>
        </p:sp>
        <p:sp>
          <p:nvSpPr>
            <p:cNvPr id="24" name="ZoneTexte 23">
              <a:extLst>
                <a:ext uri="{FF2B5EF4-FFF2-40B4-BE49-F238E27FC236}">
                  <a16:creationId xmlns:a16="http://schemas.microsoft.com/office/drawing/2014/main" id="{9B4F4121-E216-693E-D43E-FCF719A6BF90}"/>
                </a:ext>
              </a:extLst>
            </p:cNvPr>
            <p:cNvSpPr txBox="1"/>
            <p:nvPr/>
          </p:nvSpPr>
          <p:spPr>
            <a:xfrm>
              <a:off x="8653905" y="5057550"/>
              <a:ext cx="3639579" cy="400110"/>
            </a:xfrm>
            <a:prstGeom prst="rect">
              <a:avLst/>
            </a:prstGeom>
            <a:noFill/>
          </p:spPr>
          <p:txBody>
            <a:bodyPr wrap="square" rtlCol="0">
              <a:spAutoFit/>
            </a:bodyPr>
            <a:lstStyle/>
            <a:p>
              <a:r>
                <a:rPr lang="fr-FR" sz="2000" i="1" dirty="0"/>
                <a:t>- </a:t>
              </a:r>
              <a:r>
                <a:rPr lang="fr-FR" sz="2000" i="1" dirty="0" err="1"/>
                <a:t>Bifidobacterium</a:t>
              </a:r>
              <a:r>
                <a:rPr lang="fr-FR" sz="2000" i="1" dirty="0"/>
                <a:t> </a:t>
              </a:r>
              <a:r>
                <a:rPr lang="fr-FR" sz="2000" i="1" dirty="0" err="1"/>
                <a:t>adolescentis</a:t>
              </a:r>
              <a:endParaRPr lang="fr-FR" sz="2000" i="1" dirty="0"/>
            </a:p>
          </p:txBody>
        </p:sp>
        <p:sp>
          <p:nvSpPr>
            <p:cNvPr id="26" name="ZoneTexte 25">
              <a:extLst>
                <a:ext uri="{FF2B5EF4-FFF2-40B4-BE49-F238E27FC236}">
                  <a16:creationId xmlns:a16="http://schemas.microsoft.com/office/drawing/2014/main" id="{53542DE2-3223-8471-C591-5F7BEEF8D322}"/>
                </a:ext>
              </a:extLst>
            </p:cNvPr>
            <p:cNvSpPr txBox="1"/>
            <p:nvPr/>
          </p:nvSpPr>
          <p:spPr>
            <a:xfrm>
              <a:off x="8664244" y="4492563"/>
              <a:ext cx="3527756" cy="400110"/>
            </a:xfrm>
            <a:prstGeom prst="rect">
              <a:avLst/>
            </a:prstGeom>
            <a:noFill/>
          </p:spPr>
          <p:txBody>
            <a:bodyPr wrap="square" rtlCol="0">
              <a:spAutoFit/>
            </a:bodyPr>
            <a:lstStyle/>
            <a:p>
              <a:r>
                <a:rPr lang="fr-FR" sz="2000" i="1" dirty="0"/>
                <a:t>- </a:t>
              </a:r>
              <a:r>
                <a:rPr lang="fr-FR" sz="2000" i="1" dirty="0" err="1"/>
                <a:t>Anaerobutyricum</a:t>
              </a:r>
              <a:r>
                <a:rPr lang="fr-FR" sz="2000" i="1" dirty="0"/>
                <a:t> </a:t>
              </a:r>
              <a:r>
                <a:rPr lang="fr-FR" sz="2000" i="1" dirty="0" err="1"/>
                <a:t>halii</a:t>
              </a:r>
              <a:endParaRPr lang="fr-FR" sz="2000" i="1" dirty="0"/>
            </a:p>
          </p:txBody>
        </p:sp>
        <p:sp>
          <p:nvSpPr>
            <p:cNvPr id="29" name="ZoneTexte 28">
              <a:extLst>
                <a:ext uri="{FF2B5EF4-FFF2-40B4-BE49-F238E27FC236}">
                  <a16:creationId xmlns:a16="http://schemas.microsoft.com/office/drawing/2014/main" id="{68FC9198-2AF8-61D1-D4F5-A1BEC3670CAC}"/>
                </a:ext>
              </a:extLst>
            </p:cNvPr>
            <p:cNvSpPr txBox="1"/>
            <p:nvPr/>
          </p:nvSpPr>
          <p:spPr>
            <a:xfrm>
              <a:off x="7015872" y="807754"/>
              <a:ext cx="2840686" cy="369332"/>
            </a:xfrm>
            <a:prstGeom prst="rect">
              <a:avLst/>
            </a:prstGeom>
            <a:noFill/>
          </p:spPr>
          <p:txBody>
            <a:bodyPr wrap="square" rtlCol="0">
              <a:spAutoFit/>
            </a:bodyPr>
            <a:lstStyle/>
            <a:p>
              <a:r>
                <a:rPr lang="fr-FR" b="1" u="sng" dirty="0" err="1"/>
                <a:t>Bacteries</a:t>
              </a:r>
              <a:r>
                <a:rPr lang="fr-FR" b="1" u="sng" dirty="0"/>
                <a:t> non-liées a </a:t>
              </a:r>
              <a:r>
                <a:rPr lang="fr-FR" b="1" u="sng" dirty="0" err="1"/>
                <a:t>IgA</a:t>
              </a:r>
              <a:r>
                <a:rPr lang="fr-FR" b="1" u="sng" dirty="0"/>
                <a:t>+</a:t>
              </a:r>
            </a:p>
          </p:txBody>
        </p:sp>
        <p:sp>
          <p:nvSpPr>
            <p:cNvPr id="34" name="ZoneTexte 33">
              <a:extLst>
                <a:ext uri="{FF2B5EF4-FFF2-40B4-BE49-F238E27FC236}">
                  <a16:creationId xmlns:a16="http://schemas.microsoft.com/office/drawing/2014/main" id="{4046DE52-3721-3664-0EE8-C8ED567FF5C1}"/>
                </a:ext>
              </a:extLst>
            </p:cNvPr>
            <p:cNvSpPr txBox="1"/>
            <p:nvPr/>
          </p:nvSpPr>
          <p:spPr>
            <a:xfrm>
              <a:off x="8653905" y="4758014"/>
              <a:ext cx="3859729" cy="400110"/>
            </a:xfrm>
            <a:prstGeom prst="rect">
              <a:avLst/>
            </a:prstGeom>
            <a:noFill/>
          </p:spPr>
          <p:txBody>
            <a:bodyPr wrap="square" rtlCol="0">
              <a:spAutoFit/>
            </a:bodyPr>
            <a:lstStyle/>
            <a:p>
              <a:r>
                <a:rPr lang="fr-FR" sz="2000" i="1" dirty="0"/>
                <a:t>- </a:t>
              </a:r>
              <a:r>
                <a:rPr lang="fr-FR" sz="2000" i="1" dirty="0" err="1"/>
                <a:t>Fusicatenibacter</a:t>
              </a:r>
              <a:r>
                <a:rPr lang="fr-FR" sz="2000" i="1" dirty="0"/>
                <a:t> </a:t>
              </a:r>
              <a:r>
                <a:rPr lang="fr-FR" sz="2000" i="1" dirty="0" err="1"/>
                <a:t>saccharivorans</a:t>
              </a:r>
              <a:endParaRPr lang="fr-FR" sz="2000" i="1" dirty="0"/>
            </a:p>
          </p:txBody>
        </p:sp>
        <p:pic>
          <p:nvPicPr>
            <p:cNvPr id="38" name="Image 37">
              <a:extLst>
                <a:ext uri="{FF2B5EF4-FFF2-40B4-BE49-F238E27FC236}">
                  <a16:creationId xmlns:a16="http://schemas.microsoft.com/office/drawing/2014/main" id="{DE994418-30EE-D180-01AA-4B6214FCFD28}"/>
                </a:ext>
              </a:extLst>
            </p:cNvPr>
            <p:cNvPicPr>
              <a:picLocks noChangeAspect="1"/>
            </p:cNvPicPr>
            <p:nvPr/>
          </p:nvPicPr>
          <p:blipFill rotWithShape="1">
            <a:blip r:embed="rId3"/>
            <a:srcRect l="3370" t="-1251" r="38077"/>
            <a:stretch/>
          </p:blipFill>
          <p:spPr>
            <a:xfrm>
              <a:off x="5820733" y="1106194"/>
              <a:ext cx="2833172" cy="5182144"/>
            </a:xfrm>
            <a:prstGeom prst="rect">
              <a:avLst/>
            </a:prstGeom>
          </p:spPr>
        </p:pic>
      </p:grpSp>
      <p:grpSp>
        <p:nvGrpSpPr>
          <p:cNvPr id="42" name="Groupe 41">
            <a:extLst>
              <a:ext uri="{FF2B5EF4-FFF2-40B4-BE49-F238E27FC236}">
                <a16:creationId xmlns:a16="http://schemas.microsoft.com/office/drawing/2014/main" id="{25567E7C-957C-8C61-F06E-6CA7260B6F46}"/>
              </a:ext>
            </a:extLst>
          </p:cNvPr>
          <p:cNvGrpSpPr/>
          <p:nvPr/>
        </p:nvGrpSpPr>
        <p:grpSpPr>
          <a:xfrm>
            <a:off x="30558" y="736862"/>
            <a:ext cx="6551311" cy="5393132"/>
            <a:chOff x="30558" y="736862"/>
            <a:chExt cx="6551311" cy="5393132"/>
          </a:xfrm>
        </p:grpSpPr>
        <p:sp>
          <p:nvSpPr>
            <p:cNvPr id="9" name="ZoneTexte 8">
              <a:extLst>
                <a:ext uri="{FF2B5EF4-FFF2-40B4-BE49-F238E27FC236}">
                  <a16:creationId xmlns:a16="http://schemas.microsoft.com/office/drawing/2014/main" id="{D93FB329-FE5B-47F6-ACDA-C12BCED399B5}"/>
                </a:ext>
              </a:extLst>
            </p:cNvPr>
            <p:cNvSpPr txBox="1"/>
            <p:nvPr/>
          </p:nvSpPr>
          <p:spPr>
            <a:xfrm>
              <a:off x="704504" y="736862"/>
              <a:ext cx="2840686" cy="369332"/>
            </a:xfrm>
            <a:prstGeom prst="rect">
              <a:avLst/>
            </a:prstGeom>
            <a:noFill/>
          </p:spPr>
          <p:txBody>
            <a:bodyPr wrap="square" rtlCol="0">
              <a:spAutoFit/>
            </a:bodyPr>
            <a:lstStyle/>
            <a:p>
              <a:r>
                <a:rPr lang="fr-FR" b="1" u="sng" dirty="0" err="1"/>
                <a:t>Bacteries</a:t>
              </a:r>
              <a:r>
                <a:rPr lang="fr-FR" b="1" u="sng" dirty="0"/>
                <a:t> liées à </a:t>
              </a:r>
              <a:r>
                <a:rPr lang="fr-FR" b="1" u="sng" dirty="0" err="1"/>
                <a:t>IgA</a:t>
              </a:r>
              <a:r>
                <a:rPr lang="fr-FR" b="1" u="sng" dirty="0"/>
                <a:t>+</a:t>
              </a:r>
            </a:p>
          </p:txBody>
        </p:sp>
        <p:sp>
          <p:nvSpPr>
            <p:cNvPr id="16" name="ZoneTexte 15">
              <a:extLst>
                <a:ext uri="{FF2B5EF4-FFF2-40B4-BE49-F238E27FC236}">
                  <a16:creationId xmlns:a16="http://schemas.microsoft.com/office/drawing/2014/main" id="{A34508A3-9A1D-1765-8A6B-E5BC35D2635C}"/>
                </a:ext>
              </a:extLst>
            </p:cNvPr>
            <p:cNvSpPr txBox="1"/>
            <p:nvPr/>
          </p:nvSpPr>
          <p:spPr>
            <a:xfrm>
              <a:off x="2719322" y="5232464"/>
              <a:ext cx="2621789" cy="400110"/>
            </a:xfrm>
            <a:prstGeom prst="rect">
              <a:avLst/>
            </a:prstGeom>
            <a:noFill/>
          </p:spPr>
          <p:txBody>
            <a:bodyPr wrap="square" rtlCol="0">
              <a:spAutoFit/>
            </a:bodyPr>
            <a:lstStyle/>
            <a:p>
              <a:r>
                <a:rPr lang="fr-FR" sz="2000" dirty="0"/>
                <a:t>- </a:t>
              </a:r>
              <a:r>
                <a:rPr lang="fr-FR" sz="2000" i="1" dirty="0" err="1"/>
                <a:t>Coprococcus</a:t>
              </a:r>
              <a:r>
                <a:rPr lang="fr-FR" sz="2000" i="1" dirty="0"/>
                <a:t> </a:t>
              </a:r>
              <a:r>
                <a:rPr lang="fr-FR" sz="2000" i="1" dirty="0" err="1"/>
                <a:t>comes</a:t>
              </a:r>
              <a:endParaRPr lang="fr-FR" sz="2000" i="1" dirty="0"/>
            </a:p>
          </p:txBody>
        </p:sp>
        <p:sp>
          <p:nvSpPr>
            <p:cNvPr id="17" name="ZoneTexte 16">
              <a:extLst>
                <a:ext uri="{FF2B5EF4-FFF2-40B4-BE49-F238E27FC236}">
                  <a16:creationId xmlns:a16="http://schemas.microsoft.com/office/drawing/2014/main" id="{F3C2834F-25E3-EE16-10E3-94C66E55D438}"/>
                </a:ext>
              </a:extLst>
            </p:cNvPr>
            <p:cNvSpPr txBox="1"/>
            <p:nvPr/>
          </p:nvSpPr>
          <p:spPr>
            <a:xfrm>
              <a:off x="2724628" y="4623032"/>
              <a:ext cx="2208179" cy="400110"/>
            </a:xfrm>
            <a:prstGeom prst="rect">
              <a:avLst/>
            </a:prstGeom>
            <a:noFill/>
          </p:spPr>
          <p:txBody>
            <a:bodyPr wrap="square" rtlCol="0">
              <a:spAutoFit/>
            </a:bodyPr>
            <a:lstStyle/>
            <a:p>
              <a:r>
                <a:rPr lang="fr-FR" sz="2000" dirty="0"/>
                <a:t>- </a:t>
              </a:r>
              <a:r>
                <a:rPr lang="fr-FR" sz="2000" i="1" dirty="0" err="1"/>
                <a:t>Blautia</a:t>
              </a:r>
              <a:r>
                <a:rPr lang="fr-FR" sz="2000" i="1" dirty="0"/>
                <a:t> </a:t>
              </a:r>
              <a:r>
                <a:rPr lang="fr-FR" sz="2000" i="1" dirty="0" err="1"/>
                <a:t>wexlerae</a:t>
              </a:r>
              <a:endParaRPr lang="fr-FR" sz="2000" i="1" dirty="0"/>
            </a:p>
          </p:txBody>
        </p:sp>
        <p:sp>
          <p:nvSpPr>
            <p:cNvPr id="18" name="ZoneTexte 17">
              <a:extLst>
                <a:ext uri="{FF2B5EF4-FFF2-40B4-BE49-F238E27FC236}">
                  <a16:creationId xmlns:a16="http://schemas.microsoft.com/office/drawing/2014/main" id="{AE39B9E7-24DE-393D-4656-D51489FD49B6}"/>
                </a:ext>
              </a:extLst>
            </p:cNvPr>
            <p:cNvSpPr txBox="1"/>
            <p:nvPr/>
          </p:nvSpPr>
          <p:spPr>
            <a:xfrm>
              <a:off x="2719322" y="4213655"/>
              <a:ext cx="3042717" cy="400110"/>
            </a:xfrm>
            <a:prstGeom prst="rect">
              <a:avLst/>
            </a:prstGeom>
            <a:noFill/>
          </p:spPr>
          <p:txBody>
            <a:bodyPr wrap="square" rtlCol="0">
              <a:spAutoFit/>
            </a:bodyPr>
            <a:lstStyle/>
            <a:p>
              <a:r>
                <a:rPr lang="fr-FR" sz="2000" dirty="0"/>
                <a:t>- </a:t>
              </a:r>
              <a:r>
                <a:rPr lang="fr-FR" sz="2000" i="1" dirty="0" err="1"/>
                <a:t>Bifidobacterium</a:t>
              </a:r>
              <a:r>
                <a:rPr lang="fr-FR" sz="2000" i="1" dirty="0"/>
                <a:t> </a:t>
              </a:r>
              <a:r>
                <a:rPr lang="fr-FR" sz="2000" i="1" dirty="0" err="1"/>
                <a:t>bifidum</a:t>
              </a:r>
              <a:endParaRPr lang="fr-FR" sz="2000" i="1" dirty="0"/>
            </a:p>
          </p:txBody>
        </p:sp>
        <p:pic>
          <p:nvPicPr>
            <p:cNvPr id="36" name="Image 35">
              <a:extLst>
                <a:ext uri="{FF2B5EF4-FFF2-40B4-BE49-F238E27FC236}">
                  <a16:creationId xmlns:a16="http://schemas.microsoft.com/office/drawing/2014/main" id="{A6A0D1AA-542B-1138-F663-BE41CFDE915A}"/>
                </a:ext>
              </a:extLst>
            </p:cNvPr>
            <p:cNvPicPr>
              <a:picLocks noChangeAspect="1"/>
            </p:cNvPicPr>
            <p:nvPr/>
          </p:nvPicPr>
          <p:blipFill rotWithShape="1">
            <a:blip r:embed="rId4"/>
            <a:srcRect r="43876" b="2405"/>
            <a:stretch/>
          </p:blipFill>
          <p:spPr>
            <a:xfrm>
              <a:off x="30558" y="1225426"/>
              <a:ext cx="2820467" cy="4904568"/>
            </a:xfrm>
            <a:prstGeom prst="rect">
              <a:avLst/>
            </a:prstGeom>
          </p:spPr>
        </p:pic>
        <p:sp>
          <p:nvSpPr>
            <p:cNvPr id="39" name="ZoneTexte 38">
              <a:extLst>
                <a:ext uri="{FF2B5EF4-FFF2-40B4-BE49-F238E27FC236}">
                  <a16:creationId xmlns:a16="http://schemas.microsoft.com/office/drawing/2014/main" id="{E7EE0C3E-E4C0-98EB-2157-8D51CA6286E4}"/>
                </a:ext>
              </a:extLst>
            </p:cNvPr>
            <p:cNvSpPr txBox="1"/>
            <p:nvPr/>
          </p:nvSpPr>
          <p:spPr>
            <a:xfrm>
              <a:off x="2719322" y="3900396"/>
              <a:ext cx="3862547" cy="400110"/>
            </a:xfrm>
            <a:prstGeom prst="rect">
              <a:avLst/>
            </a:prstGeom>
            <a:noFill/>
          </p:spPr>
          <p:txBody>
            <a:bodyPr wrap="square" rtlCol="0">
              <a:spAutoFit/>
            </a:bodyPr>
            <a:lstStyle/>
            <a:p>
              <a:r>
                <a:rPr lang="fr-FR" sz="2000" dirty="0"/>
                <a:t>- </a:t>
              </a:r>
              <a:r>
                <a:rPr lang="fr-FR" sz="2000" i="1" dirty="0" err="1"/>
                <a:t>Faecalibacterium</a:t>
              </a:r>
              <a:r>
                <a:rPr lang="fr-FR" sz="2000" i="1" dirty="0"/>
                <a:t> </a:t>
              </a:r>
              <a:r>
                <a:rPr lang="fr-FR" sz="2000" i="1" dirty="0" err="1"/>
                <a:t>prausnitzii</a:t>
              </a:r>
              <a:endParaRPr lang="fr-FR" sz="2000" i="1" dirty="0"/>
            </a:p>
          </p:txBody>
        </p:sp>
      </p:grpSp>
      <p:sp>
        <p:nvSpPr>
          <p:cNvPr id="41" name="ZoneTexte 40">
            <a:extLst>
              <a:ext uri="{FF2B5EF4-FFF2-40B4-BE49-F238E27FC236}">
                <a16:creationId xmlns:a16="http://schemas.microsoft.com/office/drawing/2014/main" id="{52205138-AB23-B691-A472-378DA88A6CF5}"/>
              </a:ext>
            </a:extLst>
          </p:cNvPr>
          <p:cNvSpPr txBox="1"/>
          <p:nvPr/>
        </p:nvSpPr>
        <p:spPr>
          <a:xfrm>
            <a:off x="390549" y="6409341"/>
            <a:ext cx="11410902" cy="400110"/>
          </a:xfrm>
          <a:prstGeom prst="rect">
            <a:avLst/>
          </a:prstGeom>
          <a:noFill/>
        </p:spPr>
        <p:txBody>
          <a:bodyPr wrap="square" rtlCol="0">
            <a:spAutoFit/>
          </a:bodyPr>
          <a:lstStyle/>
          <a:p>
            <a:r>
              <a:rPr lang="fr-FR" sz="2000" dirty="0"/>
              <a:t>Il existe une différence potentielle dans la composition et l'abondance des bactéries </a:t>
            </a:r>
            <a:r>
              <a:rPr lang="fr-FR" sz="2000" dirty="0" err="1"/>
              <a:t>IgA</a:t>
            </a:r>
            <a:r>
              <a:rPr lang="fr-FR" sz="2000" dirty="0"/>
              <a:t>+ entre control et CIS</a:t>
            </a:r>
          </a:p>
        </p:txBody>
      </p:sp>
      <p:pic>
        <p:nvPicPr>
          <p:cNvPr id="44" name="Image 43">
            <a:extLst>
              <a:ext uri="{FF2B5EF4-FFF2-40B4-BE49-F238E27FC236}">
                <a16:creationId xmlns:a16="http://schemas.microsoft.com/office/drawing/2014/main" id="{AD2F9F8C-B9EB-0E2C-9913-7AD67EE54661}"/>
              </a:ext>
            </a:extLst>
          </p:cNvPr>
          <p:cNvPicPr>
            <a:picLocks noChangeAspect="1"/>
          </p:cNvPicPr>
          <p:nvPr/>
        </p:nvPicPr>
        <p:blipFill>
          <a:blip r:embed="rId5"/>
          <a:stretch>
            <a:fillRect/>
          </a:stretch>
        </p:blipFill>
        <p:spPr>
          <a:xfrm>
            <a:off x="11476559" y="140055"/>
            <a:ext cx="642363" cy="617674"/>
          </a:xfrm>
          <a:prstGeom prst="rect">
            <a:avLst/>
          </a:prstGeom>
        </p:spPr>
      </p:pic>
    </p:spTree>
    <p:extLst>
      <p:ext uri="{BB962C8B-B14F-4D97-AF65-F5344CB8AC3E}">
        <p14:creationId xmlns:p14="http://schemas.microsoft.com/office/powerpoint/2010/main" val="81325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6CD899D-759B-DBFB-E911-A5E785819FAE}"/>
              </a:ext>
            </a:extLst>
          </p:cNvPr>
          <p:cNvSpPr/>
          <p:nvPr/>
        </p:nvSpPr>
        <p:spPr>
          <a:xfrm>
            <a:off x="1990953" y="-18939"/>
            <a:ext cx="8633861" cy="58128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9BAFE4FF-FF98-01A7-263F-F270E7673151}"/>
              </a:ext>
            </a:extLst>
          </p:cNvPr>
          <p:cNvSpPr txBox="1"/>
          <p:nvPr/>
        </p:nvSpPr>
        <p:spPr>
          <a:xfrm>
            <a:off x="1986301" y="33383"/>
            <a:ext cx="11163536" cy="461665"/>
          </a:xfrm>
          <a:prstGeom prst="rect">
            <a:avLst/>
          </a:prstGeom>
          <a:noFill/>
        </p:spPr>
        <p:txBody>
          <a:bodyPr wrap="square" rtlCol="0">
            <a:spAutoFit/>
          </a:bodyPr>
          <a:lstStyle/>
          <a:p>
            <a:r>
              <a:rPr lang="fr-FR" sz="2400" b="1" u="sng" dirty="0"/>
              <a:t>Peut-on déchiffrer la probabilité que les </a:t>
            </a:r>
            <a:r>
              <a:rPr lang="fr-FR" sz="2400" b="1" u="sng" dirty="0" err="1"/>
              <a:t>IgA</a:t>
            </a:r>
            <a:r>
              <a:rPr lang="fr-FR" sz="2400" b="1" u="sng" dirty="0"/>
              <a:t> se lient aux bactéries ?</a:t>
            </a:r>
          </a:p>
        </p:txBody>
      </p:sp>
      <p:grpSp>
        <p:nvGrpSpPr>
          <p:cNvPr id="57" name="Groupe 56">
            <a:extLst>
              <a:ext uri="{FF2B5EF4-FFF2-40B4-BE49-F238E27FC236}">
                <a16:creationId xmlns:a16="http://schemas.microsoft.com/office/drawing/2014/main" id="{71A80789-F4A7-C62B-87D2-559F1EA1EC25}"/>
              </a:ext>
            </a:extLst>
          </p:cNvPr>
          <p:cNvGrpSpPr/>
          <p:nvPr/>
        </p:nvGrpSpPr>
        <p:grpSpPr>
          <a:xfrm>
            <a:off x="3004884" y="662108"/>
            <a:ext cx="5742058" cy="791231"/>
            <a:chOff x="3004884" y="662108"/>
            <a:chExt cx="5742058" cy="791231"/>
          </a:xfrm>
        </p:grpSpPr>
        <p:pic>
          <p:nvPicPr>
            <p:cNvPr id="25" name="Image 24">
              <a:extLst>
                <a:ext uri="{FF2B5EF4-FFF2-40B4-BE49-F238E27FC236}">
                  <a16:creationId xmlns:a16="http://schemas.microsoft.com/office/drawing/2014/main" id="{2FB8CDAA-10AE-4D6A-51AC-18783E3DF9B5}"/>
                </a:ext>
              </a:extLst>
            </p:cNvPr>
            <p:cNvPicPr>
              <a:picLocks noChangeAspect="1"/>
            </p:cNvPicPr>
            <p:nvPr/>
          </p:nvPicPr>
          <p:blipFill>
            <a:blip r:embed="rId3"/>
            <a:stretch>
              <a:fillRect/>
            </a:stretch>
          </p:blipFill>
          <p:spPr>
            <a:xfrm>
              <a:off x="3004884" y="662108"/>
              <a:ext cx="3602071" cy="791231"/>
            </a:xfrm>
            <a:prstGeom prst="rect">
              <a:avLst/>
            </a:prstGeom>
          </p:spPr>
        </p:pic>
        <p:sp>
          <p:nvSpPr>
            <p:cNvPr id="56" name="ZoneTexte 55">
              <a:extLst>
                <a:ext uri="{FF2B5EF4-FFF2-40B4-BE49-F238E27FC236}">
                  <a16:creationId xmlns:a16="http://schemas.microsoft.com/office/drawing/2014/main" id="{3A96CA7F-3594-92D7-BEC1-15709AF39E4C}"/>
                </a:ext>
              </a:extLst>
            </p:cNvPr>
            <p:cNvSpPr txBox="1"/>
            <p:nvPr/>
          </p:nvSpPr>
          <p:spPr>
            <a:xfrm>
              <a:off x="6697356" y="904121"/>
              <a:ext cx="2049586" cy="369332"/>
            </a:xfrm>
            <a:prstGeom prst="rect">
              <a:avLst/>
            </a:prstGeom>
            <a:noFill/>
          </p:spPr>
          <p:txBody>
            <a:bodyPr wrap="square" rtlCol="0">
              <a:spAutoFit/>
            </a:bodyPr>
            <a:lstStyle/>
            <a:p>
              <a:r>
                <a:rPr lang="fr-FR" dirty="0"/>
                <a:t>Jackson </a:t>
              </a:r>
              <a:r>
                <a:rPr lang="fr-FR" i="1" dirty="0" err="1"/>
                <a:t>et.al</a:t>
              </a:r>
              <a:r>
                <a:rPr lang="fr-FR" i="1" dirty="0"/>
                <a:t> </a:t>
              </a:r>
              <a:r>
                <a:rPr lang="fr-FR" dirty="0"/>
                <a:t>2021</a:t>
              </a:r>
            </a:p>
          </p:txBody>
        </p:sp>
      </p:grpSp>
      <p:sp>
        <p:nvSpPr>
          <p:cNvPr id="58" name="ZoneTexte 57">
            <a:extLst>
              <a:ext uri="{FF2B5EF4-FFF2-40B4-BE49-F238E27FC236}">
                <a16:creationId xmlns:a16="http://schemas.microsoft.com/office/drawing/2014/main" id="{CDD3E8F1-D1FA-2E0A-CA77-4B169ED19F30}"/>
              </a:ext>
            </a:extLst>
          </p:cNvPr>
          <p:cNvSpPr txBox="1"/>
          <p:nvPr/>
        </p:nvSpPr>
        <p:spPr>
          <a:xfrm>
            <a:off x="1725023" y="6388283"/>
            <a:ext cx="10466977" cy="461665"/>
          </a:xfrm>
          <a:prstGeom prst="rect">
            <a:avLst/>
          </a:prstGeom>
          <a:noFill/>
        </p:spPr>
        <p:txBody>
          <a:bodyPr wrap="square" rtlCol="0">
            <a:spAutoFit/>
          </a:bodyPr>
          <a:lstStyle/>
          <a:p>
            <a:r>
              <a:rPr lang="fr-FR" sz="2400" dirty="0"/>
              <a:t>Les espèces bactériennes ont des scores de liaison aux </a:t>
            </a:r>
            <a:r>
              <a:rPr lang="fr-FR" sz="2400" dirty="0" err="1"/>
              <a:t>IgA</a:t>
            </a:r>
            <a:r>
              <a:rPr lang="fr-FR" sz="2400" dirty="0"/>
              <a:t> différents. </a:t>
            </a:r>
          </a:p>
        </p:txBody>
      </p:sp>
      <p:grpSp>
        <p:nvGrpSpPr>
          <p:cNvPr id="63" name="Groupe 62">
            <a:extLst>
              <a:ext uri="{FF2B5EF4-FFF2-40B4-BE49-F238E27FC236}">
                <a16:creationId xmlns:a16="http://schemas.microsoft.com/office/drawing/2014/main" id="{26903F95-C4BB-D9ED-E356-7D52B1B62CD5}"/>
              </a:ext>
            </a:extLst>
          </p:cNvPr>
          <p:cNvGrpSpPr/>
          <p:nvPr/>
        </p:nvGrpSpPr>
        <p:grpSpPr>
          <a:xfrm>
            <a:off x="145264" y="904121"/>
            <a:ext cx="13231141" cy="5707273"/>
            <a:chOff x="145264" y="904121"/>
            <a:chExt cx="13231141" cy="5707273"/>
          </a:xfrm>
        </p:grpSpPr>
        <p:grpSp>
          <p:nvGrpSpPr>
            <p:cNvPr id="55" name="Groupe 54">
              <a:extLst>
                <a:ext uri="{FF2B5EF4-FFF2-40B4-BE49-F238E27FC236}">
                  <a16:creationId xmlns:a16="http://schemas.microsoft.com/office/drawing/2014/main" id="{25918D0C-88A7-A877-59FD-557526507434}"/>
                </a:ext>
              </a:extLst>
            </p:cNvPr>
            <p:cNvGrpSpPr/>
            <p:nvPr/>
          </p:nvGrpSpPr>
          <p:grpSpPr>
            <a:xfrm>
              <a:off x="1024793" y="904121"/>
              <a:ext cx="12351612" cy="5707273"/>
              <a:chOff x="1401964" y="663489"/>
              <a:chExt cx="12351612" cy="5707273"/>
            </a:xfrm>
          </p:grpSpPr>
          <p:grpSp>
            <p:nvGrpSpPr>
              <p:cNvPr id="24" name="Groupe 23">
                <a:extLst>
                  <a:ext uri="{FF2B5EF4-FFF2-40B4-BE49-F238E27FC236}">
                    <a16:creationId xmlns:a16="http://schemas.microsoft.com/office/drawing/2014/main" id="{269C4022-F654-5AF5-DB23-A93B33DC36A1}"/>
                  </a:ext>
                </a:extLst>
              </p:cNvPr>
              <p:cNvGrpSpPr/>
              <p:nvPr/>
            </p:nvGrpSpPr>
            <p:grpSpPr>
              <a:xfrm>
                <a:off x="1401964" y="1469392"/>
                <a:ext cx="9529062" cy="4901370"/>
                <a:chOff x="2584279" y="1383459"/>
                <a:chExt cx="9529062" cy="4901370"/>
              </a:xfrm>
            </p:grpSpPr>
            <p:grpSp>
              <p:nvGrpSpPr>
                <p:cNvPr id="2" name="Groupe 1">
                  <a:extLst>
                    <a:ext uri="{FF2B5EF4-FFF2-40B4-BE49-F238E27FC236}">
                      <a16:creationId xmlns:a16="http://schemas.microsoft.com/office/drawing/2014/main" id="{5FAA2633-D555-65CE-0B2E-588AFCA8CED2}"/>
                    </a:ext>
                  </a:extLst>
                </p:cNvPr>
                <p:cNvGrpSpPr/>
                <p:nvPr/>
              </p:nvGrpSpPr>
              <p:grpSpPr>
                <a:xfrm>
                  <a:off x="5948555" y="1490755"/>
                  <a:ext cx="6164786" cy="4794074"/>
                  <a:chOff x="8745946" y="2717801"/>
                  <a:chExt cx="3200065" cy="3231535"/>
                </a:xfrm>
              </p:grpSpPr>
              <p:pic>
                <p:nvPicPr>
                  <p:cNvPr id="3" name="Image 2">
                    <a:extLst>
                      <a:ext uri="{FF2B5EF4-FFF2-40B4-BE49-F238E27FC236}">
                        <a16:creationId xmlns:a16="http://schemas.microsoft.com/office/drawing/2014/main" id="{C311E6D9-0265-A37A-E62A-FD56EA89F7C3}"/>
                      </a:ext>
                    </a:extLst>
                  </p:cNvPr>
                  <p:cNvPicPr>
                    <a:picLocks noChangeAspect="1"/>
                  </p:cNvPicPr>
                  <p:nvPr/>
                </p:nvPicPr>
                <p:blipFill rotWithShape="1">
                  <a:blip r:embed="rId4"/>
                  <a:srcRect l="43470" t="36564" b="4921"/>
                  <a:stretch/>
                </p:blipFill>
                <p:spPr>
                  <a:xfrm>
                    <a:off x="8775476" y="2717801"/>
                    <a:ext cx="2946779" cy="2894871"/>
                  </a:xfrm>
                  <a:prstGeom prst="rect">
                    <a:avLst/>
                  </a:prstGeom>
                </p:spPr>
              </p:pic>
              <p:sp>
                <p:nvSpPr>
                  <p:cNvPr id="5" name="ZoneTexte 4">
                    <a:extLst>
                      <a:ext uri="{FF2B5EF4-FFF2-40B4-BE49-F238E27FC236}">
                        <a16:creationId xmlns:a16="http://schemas.microsoft.com/office/drawing/2014/main" id="{677CB34F-36B0-7AC9-870E-ED89F369CBA3}"/>
                      </a:ext>
                    </a:extLst>
                  </p:cNvPr>
                  <p:cNvSpPr txBox="1"/>
                  <p:nvPr/>
                </p:nvSpPr>
                <p:spPr>
                  <a:xfrm>
                    <a:off x="8745946" y="5580004"/>
                    <a:ext cx="660342" cy="369332"/>
                  </a:xfrm>
                  <a:prstGeom prst="rect">
                    <a:avLst/>
                  </a:prstGeom>
                  <a:noFill/>
                </p:spPr>
                <p:txBody>
                  <a:bodyPr wrap="square" rtlCol="0">
                    <a:spAutoFit/>
                  </a:bodyPr>
                  <a:lstStyle/>
                  <a:p>
                    <a:r>
                      <a:rPr lang="fr-FR" dirty="0"/>
                      <a:t>- 0.4</a:t>
                    </a:r>
                  </a:p>
                </p:txBody>
              </p:sp>
              <p:sp>
                <p:nvSpPr>
                  <p:cNvPr id="6" name="ZoneTexte 5">
                    <a:extLst>
                      <a:ext uri="{FF2B5EF4-FFF2-40B4-BE49-F238E27FC236}">
                        <a16:creationId xmlns:a16="http://schemas.microsoft.com/office/drawing/2014/main" id="{D29AFC9F-3137-920F-AFD2-C0370CB89FFB}"/>
                      </a:ext>
                    </a:extLst>
                  </p:cNvPr>
                  <p:cNvSpPr txBox="1"/>
                  <p:nvPr/>
                </p:nvSpPr>
                <p:spPr>
                  <a:xfrm>
                    <a:off x="9598038" y="5565653"/>
                    <a:ext cx="660342" cy="369332"/>
                  </a:xfrm>
                  <a:prstGeom prst="rect">
                    <a:avLst/>
                  </a:prstGeom>
                  <a:noFill/>
                </p:spPr>
                <p:txBody>
                  <a:bodyPr wrap="square" rtlCol="0">
                    <a:spAutoFit/>
                  </a:bodyPr>
                  <a:lstStyle/>
                  <a:p>
                    <a:r>
                      <a:rPr lang="fr-FR" dirty="0"/>
                      <a:t>-0.2</a:t>
                    </a:r>
                  </a:p>
                </p:txBody>
              </p:sp>
              <p:sp>
                <p:nvSpPr>
                  <p:cNvPr id="7" name="ZoneTexte 6">
                    <a:extLst>
                      <a:ext uri="{FF2B5EF4-FFF2-40B4-BE49-F238E27FC236}">
                        <a16:creationId xmlns:a16="http://schemas.microsoft.com/office/drawing/2014/main" id="{60B3A167-79F5-C033-4CF9-06C62A387526}"/>
                      </a:ext>
                    </a:extLst>
                  </p:cNvPr>
                  <p:cNvSpPr txBox="1"/>
                  <p:nvPr/>
                </p:nvSpPr>
                <p:spPr>
                  <a:xfrm>
                    <a:off x="10476107" y="5572075"/>
                    <a:ext cx="660342" cy="369332"/>
                  </a:xfrm>
                  <a:prstGeom prst="rect">
                    <a:avLst/>
                  </a:prstGeom>
                  <a:noFill/>
                </p:spPr>
                <p:txBody>
                  <a:bodyPr wrap="square" rtlCol="0">
                    <a:spAutoFit/>
                  </a:bodyPr>
                  <a:lstStyle/>
                  <a:p>
                    <a:r>
                      <a:rPr lang="fr-FR" dirty="0"/>
                      <a:t>0.0</a:t>
                    </a:r>
                  </a:p>
                </p:txBody>
              </p:sp>
              <p:sp>
                <p:nvSpPr>
                  <p:cNvPr id="8" name="ZoneTexte 7">
                    <a:extLst>
                      <a:ext uri="{FF2B5EF4-FFF2-40B4-BE49-F238E27FC236}">
                        <a16:creationId xmlns:a16="http://schemas.microsoft.com/office/drawing/2014/main" id="{7DA05E5C-7405-4F6F-04FC-B6991411490A}"/>
                      </a:ext>
                    </a:extLst>
                  </p:cNvPr>
                  <p:cNvSpPr txBox="1"/>
                  <p:nvPr/>
                </p:nvSpPr>
                <p:spPr>
                  <a:xfrm>
                    <a:off x="11285669" y="5572075"/>
                    <a:ext cx="660342" cy="369332"/>
                  </a:xfrm>
                  <a:prstGeom prst="rect">
                    <a:avLst/>
                  </a:prstGeom>
                  <a:noFill/>
                </p:spPr>
                <p:txBody>
                  <a:bodyPr wrap="square" rtlCol="0">
                    <a:spAutoFit/>
                  </a:bodyPr>
                  <a:lstStyle/>
                  <a:p>
                    <a:r>
                      <a:rPr lang="fr-FR" dirty="0"/>
                      <a:t>0.2</a:t>
                    </a:r>
                  </a:p>
                </p:txBody>
              </p:sp>
            </p:grpSp>
            <p:sp>
              <p:nvSpPr>
                <p:cNvPr id="12" name="ZoneTexte 11">
                  <a:extLst>
                    <a:ext uri="{FF2B5EF4-FFF2-40B4-BE49-F238E27FC236}">
                      <a16:creationId xmlns:a16="http://schemas.microsoft.com/office/drawing/2014/main" id="{A22237B6-5F30-9A12-D971-4BBD28EDC192}"/>
                    </a:ext>
                  </a:extLst>
                </p:cNvPr>
                <p:cNvSpPr txBox="1"/>
                <p:nvPr/>
              </p:nvSpPr>
              <p:spPr>
                <a:xfrm>
                  <a:off x="2584279" y="4926615"/>
                  <a:ext cx="3960183" cy="400110"/>
                </a:xfrm>
                <a:prstGeom prst="rect">
                  <a:avLst/>
                </a:prstGeom>
                <a:noFill/>
              </p:spPr>
              <p:txBody>
                <a:bodyPr wrap="square" rtlCol="0">
                  <a:spAutoFit/>
                </a:bodyPr>
                <a:lstStyle/>
                <a:p>
                  <a:r>
                    <a:rPr lang="fr-FR" sz="2000" i="1" dirty="0" err="1"/>
                    <a:t>Fusicatenibacter</a:t>
                  </a:r>
                  <a:r>
                    <a:rPr lang="fr-FR" sz="2000" i="1" dirty="0"/>
                    <a:t> </a:t>
                  </a:r>
                  <a:r>
                    <a:rPr lang="fr-FR" sz="2000" i="1" dirty="0" err="1"/>
                    <a:t>saccharivorans</a:t>
                  </a:r>
                  <a:endParaRPr lang="fr-FR" sz="2000" i="1" dirty="0"/>
                </a:p>
              </p:txBody>
            </p:sp>
            <p:sp>
              <p:nvSpPr>
                <p:cNvPr id="13" name="ZoneTexte 12">
                  <a:extLst>
                    <a:ext uri="{FF2B5EF4-FFF2-40B4-BE49-F238E27FC236}">
                      <a16:creationId xmlns:a16="http://schemas.microsoft.com/office/drawing/2014/main" id="{DE61B4F2-F79D-0FCC-7FBC-B88E24907C37}"/>
                    </a:ext>
                  </a:extLst>
                </p:cNvPr>
                <p:cNvSpPr txBox="1"/>
                <p:nvPr/>
              </p:nvSpPr>
              <p:spPr>
                <a:xfrm>
                  <a:off x="3613256" y="5315514"/>
                  <a:ext cx="3041582" cy="400110"/>
                </a:xfrm>
                <a:prstGeom prst="rect">
                  <a:avLst/>
                </a:prstGeom>
                <a:noFill/>
              </p:spPr>
              <p:txBody>
                <a:bodyPr wrap="square" rtlCol="0">
                  <a:spAutoFit/>
                </a:bodyPr>
                <a:lstStyle/>
                <a:p>
                  <a:r>
                    <a:rPr lang="fr-FR" sz="2000" i="1" dirty="0" err="1"/>
                    <a:t>Ruminococcus</a:t>
                  </a:r>
                  <a:r>
                    <a:rPr lang="fr-FR" sz="2000" i="1" dirty="0"/>
                    <a:t> </a:t>
                  </a:r>
                  <a:r>
                    <a:rPr lang="fr-FR" sz="2000" i="1" dirty="0" err="1"/>
                    <a:t>bromii</a:t>
                  </a:r>
                  <a:endParaRPr lang="fr-FR" sz="2000" i="1" dirty="0"/>
                </a:p>
              </p:txBody>
            </p:sp>
            <p:sp>
              <p:nvSpPr>
                <p:cNvPr id="14" name="ZoneTexte 13">
                  <a:extLst>
                    <a:ext uri="{FF2B5EF4-FFF2-40B4-BE49-F238E27FC236}">
                      <a16:creationId xmlns:a16="http://schemas.microsoft.com/office/drawing/2014/main" id="{27D0F67E-06EF-FA05-0248-2564B89C8D73}"/>
                    </a:ext>
                  </a:extLst>
                </p:cNvPr>
                <p:cNvSpPr txBox="1"/>
                <p:nvPr/>
              </p:nvSpPr>
              <p:spPr>
                <a:xfrm>
                  <a:off x="2931583" y="4573883"/>
                  <a:ext cx="3960183" cy="400110"/>
                </a:xfrm>
                <a:prstGeom prst="rect">
                  <a:avLst/>
                </a:prstGeom>
                <a:noFill/>
              </p:spPr>
              <p:txBody>
                <a:bodyPr wrap="square" rtlCol="0">
                  <a:spAutoFit/>
                </a:bodyPr>
                <a:lstStyle/>
                <a:p>
                  <a:r>
                    <a:rPr lang="fr-FR" sz="2000" i="1" dirty="0" err="1"/>
                    <a:t>Faecalibacterium</a:t>
                  </a:r>
                  <a:r>
                    <a:rPr lang="fr-FR" sz="2000" i="1" dirty="0"/>
                    <a:t> </a:t>
                  </a:r>
                  <a:r>
                    <a:rPr lang="fr-FR" sz="2000" i="1" dirty="0" err="1"/>
                    <a:t>prausnitzii</a:t>
                  </a:r>
                  <a:endParaRPr lang="fr-FR" sz="2000" i="1" dirty="0"/>
                </a:p>
              </p:txBody>
            </p:sp>
            <p:sp>
              <p:nvSpPr>
                <p:cNvPr id="15" name="ZoneTexte 14">
                  <a:extLst>
                    <a:ext uri="{FF2B5EF4-FFF2-40B4-BE49-F238E27FC236}">
                      <a16:creationId xmlns:a16="http://schemas.microsoft.com/office/drawing/2014/main" id="{394030F2-08E9-1503-9451-F5060F0225F3}"/>
                    </a:ext>
                  </a:extLst>
                </p:cNvPr>
                <p:cNvSpPr txBox="1"/>
                <p:nvPr/>
              </p:nvSpPr>
              <p:spPr>
                <a:xfrm>
                  <a:off x="2653773" y="4237626"/>
                  <a:ext cx="3960183" cy="400110"/>
                </a:xfrm>
                <a:prstGeom prst="rect">
                  <a:avLst/>
                </a:prstGeom>
                <a:noFill/>
              </p:spPr>
              <p:txBody>
                <a:bodyPr wrap="square" rtlCol="0">
                  <a:spAutoFit/>
                </a:bodyPr>
                <a:lstStyle/>
                <a:p>
                  <a:r>
                    <a:rPr lang="fr-FR" sz="2000" i="1" dirty="0"/>
                    <a:t>Clostridium </a:t>
                  </a:r>
                  <a:r>
                    <a:rPr lang="fr-FR" sz="2000" i="1" dirty="0" err="1"/>
                    <a:t>bacterium</a:t>
                  </a:r>
                  <a:r>
                    <a:rPr lang="fr-FR" sz="2000" i="1" dirty="0"/>
                    <a:t> KLE1615</a:t>
                  </a:r>
                </a:p>
              </p:txBody>
            </p:sp>
            <p:sp>
              <p:nvSpPr>
                <p:cNvPr id="16" name="ZoneTexte 15">
                  <a:extLst>
                    <a:ext uri="{FF2B5EF4-FFF2-40B4-BE49-F238E27FC236}">
                      <a16:creationId xmlns:a16="http://schemas.microsoft.com/office/drawing/2014/main" id="{A474C99C-04EB-0F05-6F58-1D09D7D3D1FC}"/>
                    </a:ext>
                  </a:extLst>
                </p:cNvPr>
                <p:cNvSpPr txBox="1"/>
                <p:nvPr/>
              </p:nvSpPr>
              <p:spPr>
                <a:xfrm>
                  <a:off x="2893323" y="3873645"/>
                  <a:ext cx="3960183" cy="400110"/>
                </a:xfrm>
                <a:prstGeom prst="rect">
                  <a:avLst/>
                </a:prstGeom>
                <a:noFill/>
              </p:spPr>
              <p:txBody>
                <a:bodyPr wrap="square" rtlCol="0">
                  <a:spAutoFit/>
                </a:bodyPr>
                <a:lstStyle/>
                <a:p>
                  <a:r>
                    <a:rPr lang="fr-FR" sz="2000" i="1" dirty="0" err="1"/>
                    <a:t>Bifidobacterium</a:t>
                  </a:r>
                  <a:r>
                    <a:rPr lang="fr-FR" sz="2000" i="1" dirty="0"/>
                    <a:t> </a:t>
                  </a:r>
                  <a:r>
                    <a:rPr lang="fr-FR" sz="2000" i="1" dirty="0" err="1"/>
                    <a:t>adolescentis</a:t>
                  </a:r>
                  <a:endParaRPr lang="fr-FR" sz="2000" i="1" dirty="0"/>
                </a:p>
              </p:txBody>
            </p:sp>
            <p:sp>
              <p:nvSpPr>
                <p:cNvPr id="17" name="ZoneTexte 16">
                  <a:extLst>
                    <a:ext uri="{FF2B5EF4-FFF2-40B4-BE49-F238E27FC236}">
                      <a16:creationId xmlns:a16="http://schemas.microsoft.com/office/drawing/2014/main" id="{D3D31185-E977-075A-5AA9-DA2660B09456}"/>
                    </a:ext>
                  </a:extLst>
                </p:cNvPr>
                <p:cNvSpPr txBox="1"/>
                <p:nvPr/>
              </p:nvSpPr>
              <p:spPr>
                <a:xfrm>
                  <a:off x="4115908" y="3525133"/>
                  <a:ext cx="3960183" cy="400110"/>
                </a:xfrm>
                <a:prstGeom prst="rect">
                  <a:avLst/>
                </a:prstGeom>
                <a:noFill/>
              </p:spPr>
              <p:txBody>
                <a:bodyPr wrap="square" rtlCol="0">
                  <a:spAutoFit/>
                </a:bodyPr>
                <a:lstStyle/>
                <a:p>
                  <a:r>
                    <a:rPr lang="fr-FR" sz="2000" i="1" dirty="0" err="1"/>
                    <a:t>Blautia</a:t>
                  </a:r>
                  <a:r>
                    <a:rPr lang="fr-FR" sz="2000" i="1" dirty="0"/>
                    <a:t> </a:t>
                  </a:r>
                  <a:r>
                    <a:rPr lang="fr-FR" sz="2000" i="1" dirty="0" err="1"/>
                    <a:t>wexlerae</a:t>
                  </a:r>
                  <a:endParaRPr lang="fr-FR" sz="2000" i="1" dirty="0"/>
                </a:p>
              </p:txBody>
            </p:sp>
            <p:sp>
              <p:nvSpPr>
                <p:cNvPr id="18" name="ZoneTexte 17">
                  <a:extLst>
                    <a:ext uri="{FF2B5EF4-FFF2-40B4-BE49-F238E27FC236}">
                      <a16:creationId xmlns:a16="http://schemas.microsoft.com/office/drawing/2014/main" id="{A570F275-C815-6D95-F12A-BB05F8F4C575}"/>
                    </a:ext>
                  </a:extLst>
                </p:cNvPr>
                <p:cNvSpPr txBox="1"/>
                <p:nvPr/>
              </p:nvSpPr>
              <p:spPr>
                <a:xfrm>
                  <a:off x="3530016" y="3188877"/>
                  <a:ext cx="3960183" cy="400110"/>
                </a:xfrm>
                <a:prstGeom prst="rect">
                  <a:avLst/>
                </a:prstGeom>
                <a:noFill/>
              </p:spPr>
              <p:txBody>
                <a:bodyPr wrap="square" rtlCol="0">
                  <a:spAutoFit/>
                </a:bodyPr>
                <a:lstStyle/>
                <a:p>
                  <a:r>
                    <a:rPr lang="fr-FR" sz="2000" i="1" dirty="0" err="1"/>
                    <a:t>Ruminococcus</a:t>
                  </a:r>
                  <a:r>
                    <a:rPr lang="fr-FR" sz="2000" i="1" dirty="0"/>
                    <a:t> torques</a:t>
                  </a:r>
                </a:p>
              </p:txBody>
            </p:sp>
            <p:sp>
              <p:nvSpPr>
                <p:cNvPr id="19" name="ZoneTexte 18">
                  <a:extLst>
                    <a:ext uri="{FF2B5EF4-FFF2-40B4-BE49-F238E27FC236}">
                      <a16:creationId xmlns:a16="http://schemas.microsoft.com/office/drawing/2014/main" id="{236B6FB1-AF93-1EFA-F3A1-6700BE658A48}"/>
                    </a:ext>
                  </a:extLst>
                </p:cNvPr>
                <p:cNvSpPr txBox="1"/>
                <p:nvPr/>
              </p:nvSpPr>
              <p:spPr>
                <a:xfrm>
                  <a:off x="3310908" y="2461347"/>
                  <a:ext cx="3960183" cy="400110"/>
                </a:xfrm>
                <a:prstGeom prst="rect">
                  <a:avLst/>
                </a:prstGeom>
                <a:noFill/>
              </p:spPr>
              <p:txBody>
                <a:bodyPr wrap="square" rtlCol="0">
                  <a:spAutoFit/>
                </a:bodyPr>
                <a:lstStyle/>
                <a:p>
                  <a:r>
                    <a:rPr lang="fr-FR" sz="2000" i="1" dirty="0" err="1"/>
                    <a:t>Bifidobacterium</a:t>
                  </a:r>
                  <a:r>
                    <a:rPr lang="fr-FR" sz="2000" i="1" dirty="0"/>
                    <a:t> </a:t>
                  </a:r>
                  <a:r>
                    <a:rPr lang="fr-FR" sz="2000" i="1" dirty="0" err="1"/>
                    <a:t>longum</a:t>
                  </a:r>
                  <a:endParaRPr lang="fr-FR" sz="2000" i="1" dirty="0"/>
                </a:p>
              </p:txBody>
            </p:sp>
            <p:sp>
              <p:nvSpPr>
                <p:cNvPr id="20" name="ZoneTexte 19">
                  <a:extLst>
                    <a:ext uri="{FF2B5EF4-FFF2-40B4-BE49-F238E27FC236}">
                      <a16:creationId xmlns:a16="http://schemas.microsoft.com/office/drawing/2014/main" id="{30299ED3-599B-EE4A-1A7B-D317D018BF3E}"/>
                    </a:ext>
                  </a:extLst>
                </p:cNvPr>
                <p:cNvSpPr txBox="1"/>
                <p:nvPr/>
              </p:nvSpPr>
              <p:spPr>
                <a:xfrm>
                  <a:off x="3927678" y="2815546"/>
                  <a:ext cx="3960183" cy="400110"/>
                </a:xfrm>
                <a:prstGeom prst="rect">
                  <a:avLst/>
                </a:prstGeom>
                <a:noFill/>
              </p:spPr>
              <p:txBody>
                <a:bodyPr wrap="square" rtlCol="0">
                  <a:spAutoFit/>
                </a:bodyPr>
                <a:lstStyle/>
                <a:p>
                  <a:r>
                    <a:rPr lang="fr-FR" sz="2000" i="1" dirty="0" err="1"/>
                    <a:t>Coprococcus</a:t>
                  </a:r>
                  <a:r>
                    <a:rPr lang="fr-FR" sz="2000" i="1" dirty="0"/>
                    <a:t> </a:t>
                  </a:r>
                  <a:r>
                    <a:rPr lang="fr-FR" sz="2000" i="1" dirty="0" err="1"/>
                    <a:t>catus</a:t>
                  </a:r>
                  <a:endParaRPr lang="fr-FR" sz="2000" i="1" dirty="0"/>
                </a:p>
              </p:txBody>
            </p:sp>
            <p:sp>
              <p:nvSpPr>
                <p:cNvPr id="21" name="ZoneTexte 20">
                  <a:extLst>
                    <a:ext uri="{FF2B5EF4-FFF2-40B4-BE49-F238E27FC236}">
                      <a16:creationId xmlns:a16="http://schemas.microsoft.com/office/drawing/2014/main" id="{3583CCB4-A18E-277B-80B4-135E839A3F84}"/>
                    </a:ext>
                  </a:extLst>
                </p:cNvPr>
                <p:cNvSpPr txBox="1"/>
                <p:nvPr/>
              </p:nvSpPr>
              <p:spPr>
                <a:xfrm>
                  <a:off x="2624432" y="2119826"/>
                  <a:ext cx="3960183" cy="400110"/>
                </a:xfrm>
                <a:prstGeom prst="rect">
                  <a:avLst/>
                </a:prstGeom>
                <a:noFill/>
              </p:spPr>
              <p:txBody>
                <a:bodyPr wrap="square" rtlCol="0">
                  <a:spAutoFit/>
                </a:bodyPr>
                <a:lstStyle/>
                <a:p>
                  <a:r>
                    <a:rPr lang="fr-FR" sz="2000" i="1" dirty="0" err="1"/>
                    <a:t>Lachnospiriceae</a:t>
                  </a:r>
                  <a:r>
                    <a:rPr lang="fr-FR" sz="2000" i="1" dirty="0"/>
                    <a:t> </a:t>
                  </a:r>
                  <a:r>
                    <a:rPr lang="fr-FR" sz="2000" i="1" dirty="0" err="1"/>
                    <a:t>bacterium_MQ</a:t>
                  </a:r>
                  <a:endParaRPr lang="fr-FR" sz="2000" i="1" dirty="0"/>
                </a:p>
              </p:txBody>
            </p:sp>
            <p:sp>
              <p:nvSpPr>
                <p:cNvPr id="22" name="ZoneTexte 21">
                  <a:extLst>
                    <a:ext uri="{FF2B5EF4-FFF2-40B4-BE49-F238E27FC236}">
                      <a16:creationId xmlns:a16="http://schemas.microsoft.com/office/drawing/2014/main" id="{285CD6E9-1C92-0D87-A6EF-97D1C2B4590E}"/>
                    </a:ext>
                  </a:extLst>
                </p:cNvPr>
                <p:cNvSpPr txBox="1"/>
                <p:nvPr/>
              </p:nvSpPr>
              <p:spPr>
                <a:xfrm>
                  <a:off x="3303920" y="1734163"/>
                  <a:ext cx="3960183" cy="400110"/>
                </a:xfrm>
                <a:prstGeom prst="rect">
                  <a:avLst/>
                </a:prstGeom>
                <a:noFill/>
              </p:spPr>
              <p:txBody>
                <a:bodyPr wrap="square" rtlCol="0">
                  <a:spAutoFit/>
                </a:bodyPr>
                <a:lstStyle/>
                <a:p>
                  <a:r>
                    <a:rPr lang="fr-FR" sz="2000" i="1" dirty="0" err="1"/>
                    <a:t>Bifidobacterium</a:t>
                  </a:r>
                  <a:r>
                    <a:rPr lang="fr-FR" sz="2000" i="1" dirty="0"/>
                    <a:t> </a:t>
                  </a:r>
                  <a:r>
                    <a:rPr lang="fr-FR" sz="2000" i="1" dirty="0" err="1"/>
                    <a:t>bifidum</a:t>
                  </a:r>
                  <a:endParaRPr lang="fr-FR" sz="2000" i="1" dirty="0"/>
                </a:p>
              </p:txBody>
            </p:sp>
            <p:sp>
              <p:nvSpPr>
                <p:cNvPr id="23" name="ZoneTexte 22">
                  <a:extLst>
                    <a:ext uri="{FF2B5EF4-FFF2-40B4-BE49-F238E27FC236}">
                      <a16:creationId xmlns:a16="http://schemas.microsoft.com/office/drawing/2014/main" id="{233E46E4-3BBF-6B4F-D1A8-B45C4011A6BE}"/>
                    </a:ext>
                  </a:extLst>
                </p:cNvPr>
                <p:cNvSpPr txBox="1"/>
                <p:nvPr/>
              </p:nvSpPr>
              <p:spPr>
                <a:xfrm>
                  <a:off x="3735284" y="1383459"/>
                  <a:ext cx="3960183" cy="400110"/>
                </a:xfrm>
                <a:prstGeom prst="rect">
                  <a:avLst/>
                </a:prstGeom>
                <a:noFill/>
              </p:spPr>
              <p:txBody>
                <a:bodyPr wrap="square" rtlCol="0">
                  <a:spAutoFit/>
                </a:bodyPr>
                <a:lstStyle/>
                <a:p>
                  <a:r>
                    <a:rPr lang="fr-FR" sz="2000" i="1" dirty="0" err="1"/>
                    <a:t>Coprococcus</a:t>
                  </a:r>
                  <a:r>
                    <a:rPr lang="fr-FR" sz="2000" i="1" dirty="0"/>
                    <a:t> </a:t>
                  </a:r>
                  <a:r>
                    <a:rPr lang="fr-FR" sz="2000" i="1" dirty="0" err="1"/>
                    <a:t>comes</a:t>
                  </a:r>
                  <a:endParaRPr lang="fr-FR" sz="2000" i="1" dirty="0"/>
                </a:p>
              </p:txBody>
            </p:sp>
          </p:grpSp>
          <p:cxnSp>
            <p:nvCxnSpPr>
              <p:cNvPr id="29" name="Connecteur droit 28">
                <a:extLst>
                  <a:ext uri="{FF2B5EF4-FFF2-40B4-BE49-F238E27FC236}">
                    <a16:creationId xmlns:a16="http://schemas.microsoft.com/office/drawing/2014/main" id="{DE5C171B-0C4F-1C58-4714-227944382EC2}"/>
                  </a:ext>
                </a:extLst>
              </p:cNvPr>
              <p:cNvCxnSpPr>
                <a:cxnSpLocks/>
              </p:cNvCxnSpPr>
              <p:nvPr/>
            </p:nvCxnSpPr>
            <p:spPr>
              <a:xfrm>
                <a:off x="10356783" y="1576688"/>
                <a:ext cx="0" cy="2434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E40FF944-FD17-BFB2-ED7E-4E6C67EB14D2}"/>
                  </a:ext>
                </a:extLst>
              </p:cNvPr>
              <p:cNvSpPr txBox="1"/>
              <p:nvPr/>
            </p:nvSpPr>
            <p:spPr>
              <a:xfrm>
                <a:off x="10499970" y="1513726"/>
                <a:ext cx="1272105" cy="369332"/>
              </a:xfrm>
              <a:prstGeom prst="rect">
                <a:avLst/>
              </a:prstGeom>
              <a:noFill/>
            </p:spPr>
            <p:txBody>
              <a:bodyPr wrap="square" rtlCol="0">
                <a:spAutoFit/>
              </a:bodyPr>
              <a:lstStyle/>
              <a:p>
                <a:r>
                  <a:rPr lang="fr-FR" dirty="0"/>
                  <a:t>p = 0.685</a:t>
                </a:r>
              </a:p>
            </p:txBody>
          </p:sp>
          <p:cxnSp>
            <p:nvCxnSpPr>
              <p:cNvPr id="32" name="Connecteur droit 31">
                <a:extLst>
                  <a:ext uri="{FF2B5EF4-FFF2-40B4-BE49-F238E27FC236}">
                    <a16:creationId xmlns:a16="http://schemas.microsoft.com/office/drawing/2014/main" id="{CC386C8A-8BFC-24EB-67CD-690A1754912B}"/>
                  </a:ext>
                </a:extLst>
              </p:cNvPr>
              <p:cNvCxnSpPr>
                <a:cxnSpLocks/>
              </p:cNvCxnSpPr>
              <p:nvPr/>
            </p:nvCxnSpPr>
            <p:spPr>
              <a:xfrm>
                <a:off x="10356783" y="1962351"/>
                <a:ext cx="0" cy="2434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343C1BAE-A2CB-F83C-FFB2-0E71DEA583FB}"/>
                  </a:ext>
                </a:extLst>
              </p:cNvPr>
              <p:cNvSpPr txBox="1"/>
              <p:nvPr/>
            </p:nvSpPr>
            <p:spPr>
              <a:xfrm>
                <a:off x="10499970" y="1880217"/>
                <a:ext cx="1272105" cy="369332"/>
              </a:xfrm>
              <a:prstGeom prst="rect">
                <a:avLst/>
              </a:prstGeom>
              <a:noFill/>
            </p:spPr>
            <p:txBody>
              <a:bodyPr wrap="square" rtlCol="0">
                <a:spAutoFit/>
              </a:bodyPr>
              <a:lstStyle/>
              <a:p>
                <a:r>
                  <a:rPr lang="fr-FR" dirty="0"/>
                  <a:t>p = 0.681</a:t>
                </a:r>
              </a:p>
            </p:txBody>
          </p:sp>
          <p:sp>
            <p:nvSpPr>
              <p:cNvPr id="34" name="ZoneTexte 33">
                <a:extLst>
                  <a:ext uri="{FF2B5EF4-FFF2-40B4-BE49-F238E27FC236}">
                    <a16:creationId xmlns:a16="http://schemas.microsoft.com/office/drawing/2014/main" id="{CEEF4D96-3BD4-3D5D-0C84-D1F5FEEB0B02}"/>
                  </a:ext>
                </a:extLst>
              </p:cNvPr>
              <p:cNvSpPr txBox="1"/>
              <p:nvPr/>
            </p:nvSpPr>
            <p:spPr>
              <a:xfrm>
                <a:off x="10499969" y="2251239"/>
                <a:ext cx="1272105" cy="369332"/>
              </a:xfrm>
              <a:prstGeom prst="rect">
                <a:avLst/>
              </a:prstGeom>
              <a:noFill/>
            </p:spPr>
            <p:txBody>
              <a:bodyPr wrap="square" rtlCol="0">
                <a:spAutoFit/>
              </a:bodyPr>
              <a:lstStyle/>
              <a:p>
                <a:r>
                  <a:rPr lang="fr-FR" dirty="0"/>
                  <a:t>p = 0.0607</a:t>
                </a:r>
              </a:p>
            </p:txBody>
          </p:sp>
          <p:cxnSp>
            <p:nvCxnSpPr>
              <p:cNvPr id="35" name="Connecteur droit 34">
                <a:extLst>
                  <a:ext uri="{FF2B5EF4-FFF2-40B4-BE49-F238E27FC236}">
                    <a16:creationId xmlns:a16="http://schemas.microsoft.com/office/drawing/2014/main" id="{16803DBE-5A80-2A82-3F5C-50E21105CC1B}"/>
                  </a:ext>
                </a:extLst>
              </p:cNvPr>
              <p:cNvCxnSpPr>
                <a:cxnSpLocks/>
              </p:cNvCxnSpPr>
              <p:nvPr/>
            </p:nvCxnSpPr>
            <p:spPr>
              <a:xfrm>
                <a:off x="10356783" y="2303872"/>
                <a:ext cx="0" cy="2434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3DC407C-FC3E-E7C6-8724-83258A75DC11}"/>
                  </a:ext>
                </a:extLst>
              </p:cNvPr>
              <p:cNvCxnSpPr>
                <a:cxnSpLocks/>
              </p:cNvCxnSpPr>
              <p:nvPr/>
            </p:nvCxnSpPr>
            <p:spPr>
              <a:xfrm>
                <a:off x="10355179" y="2658071"/>
                <a:ext cx="0" cy="2434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A0672781-6A3D-25C5-7019-6D60B3FECF6A}"/>
                  </a:ext>
                </a:extLst>
              </p:cNvPr>
              <p:cNvSpPr txBox="1"/>
              <p:nvPr/>
            </p:nvSpPr>
            <p:spPr>
              <a:xfrm>
                <a:off x="10499968" y="2605260"/>
                <a:ext cx="1272105" cy="369332"/>
              </a:xfrm>
              <a:prstGeom prst="rect">
                <a:avLst/>
              </a:prstGeom>
              <a:noFill/>
            </p:spPr>
            <p:txBody>
              <a:bodyPr wrap="square" rtlCol="0">
                <a:spAutoFit/>
              </a:bodyPr>
              <a:lstStyle/>
              <a:p>
                <a:r>
                  <a:rPr lang="fr-FR" dirty="0"/>
                  <a:t>p = 0.681</a:t>
                </a:r>
              </a:p>
            </p:txBody>
          </p:sp>
          <p:cxnSp>
            <p:nvCxnSpPr>
              <p:cNvPr id="38" name="Connecteur droit 37">
                <a:extLst>
                  <a:ext uri="{FF2B5EF4-FFF2-40B4-BE49-F238E27FC236}">
                    <a16:creationId xmlns:a16="http://schemas.microsoft.com/office/drawing/2014/main" id="{679670D4-95B8-665B-C8E1-596637AD0065}"/>
                  </a:ext>
                </a:extLst>
              </p:cNvPr>
              <p:cNvCxnSpPr>
                <a:cxnSpLocks/>
              </p:cNvCxnSpPr>
              <p:nvPr/>
            </p:nvCxnSpPr>
            <p:spPr>
              <a:xfrm>
                <a:off x="10355179" y="2957049"/>
                <a:ext cx="0" cy="2434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D1003032-6C24-412B-5949-E9D9614C16C0}"/>
                  </a:ext>
                </a:extLst>
              </p:cNvPr>
              <p:cNvSpPr txBox="1"/>
              <p:nvPr/>
            </p:nvSpPr>
            <p:spPr>
              <a:xfrm>
                <a:off x="10499968" y="2909513"/>
                <a:ext cx="1272105" cy="369332"/>
              </a:xfrm>
              <a:prstGeom prst="rect">
                <a:avLst/>
              </a:prstGeom>
              <a:noFill/>
            </p:spPr>
            <p:txBody>
              <a:bodyPr wrap="square" rtlCol="0">
                <a:spAutoFit/>
              </a:bodyPr>
              <a:lstStyle/>
              <a:p>
                <a:r>
                  <a:rPr lang="fr-FR" dirty="0"/>
                  <a:t>p = 0.54</a:t>
                </a:r>
              </a:p>
            </p:txBody>
          </p:sp>
          <p:cxnSp>
            <p:nvCxnSpPr>
              <p:cNvPr id="40" name="Connecteur droit 39">
                <a:extLst>
                  <a:ext uri="{FF2B5EF4-FFF2-40B4-BE49-F238E27FC236}">
                    <a16:creationId xmlns:a16="http://schemas.microsoft.com/office/drawing/2014/main" id="{8EC1151C-B47B-8554-0FA7-2DFA790ADFFC}"/>
                  </a:ext>
                </a:extLst>
              </p:cNvPr>
              <p:cNvCxnSpPr>
                <a:cxnSpLocks/>
              </p:cNvCxnSpPr>
              <p:nvPr/>
            </p:nvCxnSpPr>
            <p:spPr>
              <a:xfrm>
                <a:off x="10355179" y="3274810"/>
                <a:ext cx="0" cy="2434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DE47AA91-E936-B930-6D2B-D74980A3BCB8}"/>
                  </a:ext>
                </a:extLst>
              </p:cNvPr>
              <p:cNvSpPr txBox="1"/>
              <p:nvPr/>
            </p:nvSpPr>
            <p:spPr>
              <a:xfrm>
                <a:off x="10499967" y="3181265"/>
                <a:ext cx="1272105" cy="369332"/>
              </a:xfrm>
              <a:prstGeom prst="rect">
                <a:avLst/>
              </a:prstGeom>
              <a:noFill/>
            </p:spPr>
            <p:txBody>
              <a:bodyPr wrap="square" rtlCol="0">
                <a:spAutoFit/>
              </a:bodyPr>
              <a:lstStyle/>
              <a:p>
                <a:r>
                  <a:rPr lang="fr-FR" dirty="0"/>
                  <a:t>p = 0.54</a:t>
                </a:r>
              </a:p>
            </p:txBody>
          </p:sp>
          <p:cxnSp>
            <p:nvCxnSpPr>
              <p:cNvPr id="42" name="Connecteur droit 41">
                <a:extLst>
                  <a:ext uri="{FF2B5EF4-FFF2-40B4-BE49-F238E27FC236}">
                    <a16:creationId xmlns:a16="http://schemas.microsoft.com/office/drawing/2014/main" id="{4159DD2F-53DB-011B-F9A4-467F100760F3}"/>
                  </a:ext>
                </a:extLst>
              </p:cNvPr>
              <p:cNvCxnSpPr>
                <a:cxnSpLocks/>
              </p:cNvCxnSpPr>
              <p:nvPr/>
            </p:nvCxnSpPr>
            <p:spPr>
              <a:xfrm>
                <a:off x="10355179" y="3611066"/>
                <a:ext cx="0" cy="2434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ZoneTexte 42">
                <a:extLst>
                  <a:ext uri="{FF2B5EF4-FFF2-40B4-BE49-F238E27FC236}">
                    <a16:creationId xmlns:a16="http://schemas.microsoft.com/office/drawing/2014/main" id="{E0927AD1-9702-F2E2-302C-F1E47B0ADF63}"/>
                  </a:ext>
                </a:extLst>
              </p:cNvPr>
              <p:cNvSpPr txBox="1"/>
              <p:nvPr/>
            </p:nvSpPr>
            <p:spPr>
              <a:xfrm>
                <a:off x="10499966" y="3532375"/>
                <a:ext cx="1272105" cy="369332"/>
              </a:xfrm>
              <a:prstGeom prst="rect">
                <a:avLst/>
              </a:prstGeom>
              <a:noFill/>
            </p:spPr>
            <p:txBody>
              <a:bodyPr wrap="square" rtlCol="0">
                <a:spAutoFit/>
              </a:bodyPr>
              <a:lstStyle/>
              <a:p>
                <a:r>
                  <a:rPr lang="fr-FR" dirty="0"/>
                  <a:t>p = 0.54</a:t>
                </a:r>
              </a:p>
            </p:txBody>
          </p:sp>
          <p:cxnSp>
            <p:nvCxnSpPr>
              <p:cNvPr id="44" name="Connecteur droit 43">
                <a:extLst>
                  <a:ext uri="{FF2B5EF4-FFF2-40B4-BE49-F238E27FC236}">
                    <a16:creationId xmlns:a16="http://schemas.microsoft.com/office/drawing/2014/main" id="{D602E1AC-ECF7-5C1B-6B64-C35E60F4DE38}"/>
                  </a:ext>
                </a:extLst>
              </p:cNvPr>
              <p:cNvCxnSpPr>
                <a:cxnSpLocks/>
              </p:cNvCxnSpPr>
              <p:nvPr/>
            </p:nvCxnSpPr>
            <p:spPr>
              <a:xfrm>
                <a:off x="10355179" y="3959578"/>
                <a:ext cx="0" cy="2434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5FB927C6-F2F0-2686-1364-324C8E6DC242}"/>
                  </a:ext>
                </a:extLst>
              </p:cNvPr>
              <p:cNvSpPr txBox="1"/>
              <p:nvPr/>
            </p:nvSpPr>
            <p:spPr>
              <a:xfrm>
                <a:off x="10499966" y="3896616"/>
                <a:ext cx="1272105" cy="369332"/>
              </a:xfrm>
              <a:prstGeom prst="rect">
                <a:avLst/>
              </a:prstGeom>
              <a:noFill/>
            </p:spPr>
            <p:txBody>
              <a:bodyPr wrap="square" rtlCol="0">
                <a:spAutoFit/>
              </a:bodyPr>
              <a:lstStyle/>
              <a:p>
                <a:r>
                  <a:rPr lang="fr-FR" dirty="0"/>
                  <a:t>p = 0.0607</a:t>
                </a:r>
              </a:p>
            </p:txBody>
          </p:sp>
          <p:cxnSp>
            <p:nvCxnSpPr>
              <p:cNvPr id="46" name="Connecteur droit 45">
                <a:extLst>
                  <a:ext uri="{FF2B5EF4-FFF2-40B4-BE49-F238E27FC236}">
                    <a16:creationId xmlns:a16="http://schemas.microsoft.com/office/drawing/2014/main" id="{42898087-E973-37EE-D013-BF0C5ACBA3D2}"/>
                  </a:ext>
                </a:extLst>
              </p:cNvPr>
              <p:cNvCxnSpPr>
                <a:cxnSpLocks/>
              </p:cNvCxnSpPr>
              <p:nvPr/>
            </p:nvCxnSpPr>
            <p:spPr>
              <a:xfrm>
                <a:off x="10355179" y="4280206"/>
                <a:ext cx="0" cy="2434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ZoneTexte 46">
                <a:extLst>
                  <a:ext uri="{FF2B5EF4-FFF2-40B4-BE49-F238E27FC236}">
                    <a16:creationId xmlns:a16="http://schemas.microsoft.com/office/drawing/2014/main" id="{3F85C227-E972-F608-EF31-2197EF44FFC5}"/>
                  </a:ext>
                </a:extLst>
              </p:cNvPr>
              <p:cNvSpPr txBox="1"/>
              <p:nvPr/>
            </p:nvSpPr>
            <p:spPr>
              <a:xfrm>
                <a:off x="10480992" y="4213359"/>
                <a:ext cx="1272105" cy="369332"/>
              </a:xfrm>
              <a:prstGeom prst="rect">
                <a:avLst/>
              </a:prstGeom>
              <a:noFill/>
            </p:spPr>
            <p:txBody>
              <a:bodyPr wrap="square" rtlCol="0">
                <a:spAutoFit/>
              </a:bodyPr>
              <a:lstStyle/>
              <a:p>
                <a:r>
                  <a:rPr lang="fr-FR" dirty="0"/>
                  <a:t>p = 0.734</a:t>
                </a:r>
              </a:p>
            </p:txBody>
          </p:sp>
          <p:cxnSp>
            <p:nvCxnSpPr>
              <p:cNvPr id="48" name="Connecteur droit 47">
                <a:extLst>
                  <a:ext uri="{FF2B5EF4-FFF2-40B4-BE49-F238E27FC236}">
                    <a16:creationId xmlns:a16="http://schemas.microsoft.com/office/drawing/2014/main" id="{FE00131C-1AB7-7660-92EB-780CE201CB76}"/>
                  </a:ext>
                </a:extLst>
              </p:cNvPr>
              <p:cNvCxnSpPr>
                <a:cxnSpLocks/>
              </p:cNvCxnSpPr>
              <p:nvPr/>
            </p:nvCxnSpPr>
            <p:spPr>
              <a:xfrm>
                <a:off x="10351971" y="4659816"/>
                <a:ext cx="0" cy="2434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B203A989-B8D3-A41E-D65F-DB307461BD1E}"/>
                  </a:ext>
                </a:extLst>
              </p:cNvPr>
              <p:cNvCxnSpPr>
                <a:cxnSpLocks/>
              </p:cNvCxnSpPr>
              <p:nvPr/>
            </p:nvCxnSpPr>
            <p:spPr>
              <a:xfrm>
                <a:off x="10351971" y="5012548"/>
                <a:ext cx="0" cy="2434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33680976-9DEF-A886-F61B-47BE00E38166}"/>
                  </a:ext>
                </a:extLst>
              </p:cNvPr>
              <p:cNvCxnSpPr>
                <a:cxnSpLocks/>
              </p:cNvCxnSpPr>
              <p:nvPr/>
            </p:nvCxnSpPr>
            <p:spPr>
              <a:xfrm>
                <a:off x="10351971" y="5401447"/>
                <a:ext cx="0" cy="2434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ZoneTexte 50">
                <a:extLst>
                  <a:ext uri="{FF2B5EF4-FFF2-40B4-BE49-F238E27FC236}">
                    <a16:creationId xmlns:a16="http://schemas.microsoft.com/office/drawing/2014/main" id="{02402B94-8FBF-71E1-A7DA-E34516D6A198}"/>
                  </a:ext>
                </a:extLst>
              </p:cNvPr>
              <p:cNvSpPr txBox="1"/>
              <p:nvPr/>
            </p:nvSpPr>
            <p:spPr>
              <a:xfrm>
                <a:off x="10477784" y="4582691"/>
                <a:ext cx="1272105" cy="369332"/>
              </a:xfrm>
              <a:prstGeom prst="rect">
                <a:avLst/>
              </a:prstGeom>
              <a:noFill/>
            </p:spPr>
            <p:txBody>
              <a:bodyPr wrap="square" rtlCol="0">
                <a:spAutoFit/>
              </a:bodyPr>
              <a:lstStyle/>
              <a:p>
                <a:r>
                  <a:rPr lang="fr-FR" dirty="0"/>
                  <a:t>p = 0.681</a:t>
                </a:r>
              </a:p>
            </p:txBody>
          </p:sp>
          <p:sp>
            <p:nvSpPr>
              <p:cNvPr id="52" name="ZoneTexte 51">
                <a:extLst>
                  <a:ext uri="{FF2B5EF4-FFF2-40B4-BE49-F238E27FC236}">
                    <a16:creationId xmlns:a16="http://schemas.microsoft.com/office/drawing/2014/main" id="{13A11E67-74B9-AC24-3E69-4ADF5E4D17F7}"/>
                  </a:ext>
                </a:extLst>
              </p:cNvPr>
              <p:cNvSpPr txBox="1"/>
              <p:nvPr/>
            </p:nvSpPr>
            <p:spPr>
              <a:xfrm>
                <a:off x="10474576" y="4945154"/>
                <a:ext cx="1272105" cy="369332"/>
              </a:xfrm>
              <a:prstGeom prst="rect">
                <a:avLst/>
              </a:prstGeom>
              <a:noFill/>
            </p:spPr>
            <p:txBody>
              <a:bodyPr wrap="square" rtlCol="0">
                <a:spAutoFit/>
              </a:bodyPr>
              <a:lstStyle/>
              <a:p>
                <a:r>
                  <a:rPr lang="fr-FR" dirty="0"/>
                  <a:t>p = 0.681</a:t>
                </a:r>
              </a:p>
            </p:txBody>
          </p:sp>
          <p:sp>
            <p:nvSpPr>
              <p:cNvPr id="53" name="ZoneTexte 52">
                <a:extLst>
                  <a:ext uri="{FF2B5EF4-FFF2-40B4-BE49-F238E27FC236}">
                    <a16:creationId xmlns:a16="http://schemas.microsoft.com/office/drawing/2014/main" id="{BC57D0AB-FD6B-6175-40CF-2CB8F228949E}"/>
                  </a:ext>
                </a:extLst>
              </p:cNvPr>
              <p:cNvSpPr txBox="1"/>
              <p:nvPr/>
            </p:nvSpPr>
            <p:spPr>
              <a:xfrm>
                <a:off x="10480992" y="5304893"/>
                <a:ext cx="1272105" cy="369332"/>
              </a:xfrm>
              <a:prstGeom prst="rect">
                <a:avLst/>
              </a:prstGeom>
              <a:noFill/>
            </p:spPr>
            <p:txBody>
              <a:bodyPr wrap="square" rtlCol="0">
                <a:spAutoFit/>
              </a:bodyPr>
              <a:lstStyle/>
              <a:p>
                <a:r>
                  <a:rPr lang="fr-FR" dirty="0"/>
                  <a:t>p = 0.54</a:t>
                </a:r>
              </a:p>
            </p:txBody>
          </p:sp>
          <p:sp>
            <p:nvSpPr>
              <p:cNvPr id="54" name="ZoneTexte 53">
                <a:extLst>
                  <a:ext uri="{FF2B5EF4-FFF2-40B4-BE49-F238E27FC236}">
                    <a16:creationId xmlns:a16="http://schemas.microsoft.com/office/drawing/2014/main" id="{7F089D2B-4170-BF65-AE46-D23CD704BB74}"/>
                  </a:ext>
                </a:extLst>
              </p:cNvPr>
              <p:cNvSpPr txBox="1"/>
              <p:nvPr/>
            </p:nvSpPr>
            <p:spPr>
              <a:xfrm>
                <a:off x="10471368" y="663489"/>
                <a:ext cx="3282208" cy="923330"/>
              </a:xfrm>
              <a:prstGeom prst="rect">
                <a:avLst/>
              </a:prstGeom>
              <a:noFill/>
            </p:spPr>
            <p:txBody>
              <a:bodyPr wrap="square" rtlCol="0">
                <a:spAutoFit/>
              </a:bodyPr>
              <a:lstStyle/>
              <a:p>
                <a:r>
                  <a:rPr lang="fr-FR" dirty="0"/>
                  <a:t>Wilcox, </a:t>
                </a:r>
              </a:p>
              <a:p>
                <a:r>
                  <a:rPr lang="fr-FR" dirty="0" err="1"/>
                  <a:t>bonferonni</a:t>
                </a:r>
                <a:r>
                  <a:rPr lang="fr-FR" dirty="0"/>
                  <a:t> </a:t>
                </a:r>
              </a:p>
              <a:p>
                <a:r>
                  <a:rPr lang="fr-FR" u="sng" dirty="0"/>
                  <a:t>correction</a:t>
                </a:r>
              </a:p>
            </p:txBody>
          </p:sp>
        </p:grpSp>
        <p:sp>
          <p:nvSpPr>
            <p:cNvPr id="59" name="Rectangle 58">
              <a:extLst>
                <a:ext uri="{FF2B5EF4-FFF2-40B4-BE49-F238E27FC236}">
                  <a16:creationId xmlns:a16="http://schemas.microsoft.com/office/drawing/2014/main" id="{B7FF7645-1906-CD42-0642-5E29C92827AD}"/>
                </a:ext>
              </a:extLst>
            </p:cNvPr>
            <p:cNvSpPr/>
            <p:nvPr/>
          </p:nvSpPr>
          <p:spPr>
            <a:xfrm>
              <a:off x="145264" y="1973983"/>
              <a:ext cx="316270" cy="292779"/>
            </a:xfrm>
            <a:prstGeom prst="rect">
              <a:avLst/>
            </a:prstGeom>
            <a:solidFill>
              <a:srgbClr val="C461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0" name="Rectangle 59">
              <a:extLst>
                <a:ext uri="{FF2B5EF4-FFF2-40B4-BE49-F238E27FC236}">
                  <a16:creationId xmlns:a16="http://schemas.microsoft.com/office/drawing/2014/main" id="{50DF714B-3FCC-B927-E548-A8F607F47CB1}"/>
                </a:ext>
              </a:extLst>
            </p:cNvPr>
            <p:cNvSpPr/>
            <p:nvPr/>
          </p:nvSpPr>
          <p:spPr>
            <a:xfrm>
              <a:off x="155051" y="1534672"/>
              <a:ext cx="306483" cy="292779"/>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a:extLst>
                <a:ext uri="{FF2B5EF4-FFF2-40B4-BE49-F238E27FC236}">
                  <a16:creationId xmlns:a16="http://schemas.microsoft.com/office/drawing/2014/main" id="{94237CD0-19CF-4EF6-F4FE-4891ECCD990E}"/>
                </a:ext>
              </a:extLst>
            </p:cNvPr>
            <p:cNvSpPr txBox="1"/>
            <p:nvPr/>
          </p:nvSpPr>
          <p:spPr>
            <a:xfrm>
              <a:off x="478970" y="1481068"/>
              <a:ext cx="1477708" cy="400110"/>
            </a:xfrm>
            <a:prstGeom prst="rect">
              <a:avLst/>
            </a:prstGeom>
            <a:noFill/>
          </p:spPr>
          <p:txBody>
            <a:bodyPr wrap="square" rtlCol="0">
              <a:spAutoFit/>
            </a:bodyPr>
            <a:lstStyle/>
            <a:p>
              <a:r>
                <a:rPr lang="fr-FR" sz="2000" b="1" dirty="0"/>
                <a:t>Control</a:t>
              </a:r>
            </a:p>
          </p:txBody>
        </p:sp>
        <p:sp>
          <p:nvSpPr>
            <p:cNvPr id="62" name="ZoneTexte 61">
              <a:extLst>
                <a:ext uri="{FF2B5EF4-FFF2-40B4-BE49-F238E27FC236}">
                  <a16:creationId xmlns:a16="http://schemas.microsoft.com/office/drawing/2014/main" id="{7311390A-0CF1-EEAC-7092-3B6FA47862C2}"/>
                </a:ext>
              </a:extLst>
            </p:cNvPr>
            <p:cNvSpPr txBox="1"/>
            <p:nvPr/>
          </p:nvSpPr>
          <p:spPr>
            <a:xfrm>
              <a:off x="478174" y="1936723"/>
              <a:ext cx="1477708" cy="400110"/>
            </a:xfrm>
            <a:prstGeom prst="rect">
              <a:avLst/>
            </a:prstGeom>
            <a:noFill/>
          </p:spPr>
          <p:txBody>
            <a:bodyPr wrap="square" rtlCol="0">
              <a:spAutoFit/>
            </a:bodyPr>
            <a:lstStyle/>
            <a:p>
              <a:r>
                <a:rPr lang="fr-FR" sz="2000" b="1" dirty="0"/>
                <a:t>CIS</a:t>
              </a:r>
            </a:p>
          </p:txBody>
        </p:sp>
      </p:grpSp>
      <p:pic>
        <p:nvPicPr>
          <p:cNvPr id="64" name="Image 63">
            <a:extLst>
              <a:ext uri="{FF2B5EF4-FFF2-40B4-BE49-F238E27FC236}">
                <a16:creationId xmlns:a16="http://schemas.microsoft.com/office/drawing/2014/main" id="{87C6DC71-5DC6-C6E2-1C94-C9B55CF424AA}"/>
              </a:ext>
            </a:extLst>
          </p:cNvPr>
          <p:cNvPicPr>
            <a:picLocks noChangeAspect="1"/>
          </p:cNvPicPr>
          <p:nvPr/>
        </p:nvPicPr>
        <p:blipFill>
          <a:blip r:embed="rId5"/>
          <a:stretch>
            <a:fillRect/>
          </a:stretch>
        </p:blipFill>
        <p:spPr>
          <a:xfrm>
            <a:off x="11476559" y="140055"/>
            <a:ext cx="642363" cy="617674"/>
          </a:xfrm>
          <a:prstGeom prst="rect">
            <a:avLst/>
          </a:prstGeom>
        </p:spPr>
      </p:pic>
    </p:spTree>
    <p:extLst>
      <p:ext uri="{BB962C8B-B14F-4D97-AF65-F5344CB8AC3E}">
        <p14:creationId xmlns:p14="http://schemas.microsoft.com/office/powerpoint/2010/main" val="254368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68;p14">
            <a:extLst>
              <a:ext uri="{FF2B5EF4-FFF2-40B4-BE49-F238E27FC236}">
                <a16:creationId xmlns:a16="http://schemas.microsoft.com/office/drawing/2014/main" id="{50AC6F5E-4539-747D-CDF5-ABAC28A15DB6}"/>
              </a:ext>
            </a:extLst>
          </p:cNvPr>
          <p:cNvSpPr txBox="1"/>
          <p:nvPr/>
        </p:nvSpPr>
        <p:spPr>
          <a:xfrm>
            <a:off x="-159918" y="6302060"/>
            <a:ext cx="12183237" cy="984845"/>
          </a:xfrm>
          <a:prstGeom prst="rect">
            <a:avLst/>
          </a:prstGeom>
          <a:noFill/>
          <a:ln>
            <a:noFill/>
          </a:ln>
        </p:spPr>
        <p:txBody>
          <a:bodyPr spcFirstLastPara="1" wrap="square" lIns="121900" tIns="121900" rIns="121900" bIns="121900" anchor="t" anchorCtr="0">
            <a:spAutoFit/>
          </a:bodyPr>
          <a:lstStyle/>
          <a:p>
            <a:pPr algn="ctr"/>
            <a:r>
              <a:rPr lang="fr-FR" sz="2400" dirty="0"/>
              <a:t>Augmentation du regroupement bactérien dans le réseau d'interaction du CIS</a:t>
            </a:r>
          </a:p>
          <a:p>
            <a:pPr algn="ctr"/>
            <a:endParaRPr sz="2400" b="1" u="sng" dirty="0"/>
          </a:p>
        </p:txBody>
      </p:sp>
      <p:sp>
        <p:nvSpPr>
          <p:cNvPr id="15" name="Rectangle 14">
            <a:extLst>
              <a:ext uri="{FF2B5EF4-FFF2-40B4-BE49-F238E27FC236}">
                <a16:creationId xmlns:a16="http://schemas.microsoft.com/office/drawing/2014/main" id="{10C70491-4E33-6CF8-0D00-345226CEA8DF}"/>
              </a:ext>
            </a:extLst>
          </p:cNvPr>
          <p:cNvSpPr/>
          <p:nvPr/>
        </p:nvSpPr>
        <p:spPr>
          <a:xfrm>
            <a:off x="1196067" y="-3672"/>
            <a:ext cx="9813712" cy="58128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5EA29A44-41E1-3ACE-0792-7602FADA70E7}"/>
              </a:ext>
            </a:extLst>
          </p:cNvPr>
          <p:cNvSpPr txBox="1"/>
          <p:nvPr/>
        </p:nvSpPr>
        <p:spPr>
          <a:xfrm>
            <a:off x="1413887" y="45362"/>
            <a:ext cx="11163536" cy="461665"/>
          </a:xfrm>
          <a:prstGeom prst="rect">
            <a:avLst/>
          </a:prstGeom>
          <a:noFill/>
        </p:spPr>
        <p:txBody>
          <a:bodyPr wrap="square" rtlCol="0">
            <a:spAutoFit/>
          </a:bodyPr>
          <a:lstStyle/>
          <a:p>
            <a:r>
              <a:rPr lang="fr-FR" sz="2400" b="1" dirty="0"/>
              <a:t>Analyse des interactions bactériennes à l'aide du réseau de </a:t>
            </a:r>
            <a:r>
              <a:rPr lang="fr-FR" sz="2400" b="1" dirty="0" err="1"/>
              <a:t>co</a:t>
            </a:r>
            <a:r>
              <a:rPr lang="fr-FR" sz="2400" b="1" dirty="0"/>
              <a:t>-abondance</a:t>
            </a:r>
          </a:p>
        </p:txBody>
      </p:sp>
      <p:grpSp>
        <p:nvGrpSpPr>
          <p:cNvPr id="60" name="Groupe 59">
            <a:extLst>
              <a:ext uri="{FF2B5EF4-FFF2-40B4-BE49-F238E27FC236}">
                <a16:creationId xmlns:a16="http://schemas.microsoft.com/office/drawing/2014/main" id="{21741119-AEAA-3C10-7122-0A8F1E355E28}"/>
              </a:ext>
            </a:extLst>
          </p:cNvPr>
          <p:cNvGrpSpPr/>
          <p:nvPr/>
        </p:nvGrpSpPr>
        <p:grpSpPr>
          <a:xfrm>
            <a:off x="2009922" y="696781"/>
            <a:ext cx="8672668" cy="5696993"/>
            <a:chOff x="2009922" y="696781"/>
            <a:chExt cx="8672668" cy="5696993"/>
          </a:xfrm>
        </p:grpSpPr>
        <p:pic>
          <p:nvPicPr>
            <p:cNvPr id="18" name="Image 17">
              <a:extLst>
                <a:ext uri="{FF2B5EF4-FFF2-40B4-BE49-F238E27FC236}">
                  <a16:creationId xmlns:a16="http://schemas.microsoft.com/office/drawing/2014/main" id="{BB750682-F8A7-1849-CDD1-5112E4891D94}"/>
                </a:ext>
              </a:extLst>
            </p:cNvPr>
            <p:cNvPicPr>
              <a:picLocks noChangeAspect="1"/>
            </p:cNvPicPr>
            <p:nvPr/>
          </p:nvPicPr>
          <p:blipFill>
            <a:blip r:embed="rId3"/>
            <a:stretch>
              <a:fillRect/>
            </a:stretch>
          </p:blipFill>
          <p:spPr>
            <a:xfrm>
              <a:off x="2009922" y="696781"/>
              <a:ext cx="8672668" cy="4903175"/>
            </a:xfrm>
            <a:prstGeom prst="rect">
              <a:avLst/>
            </a:prstGeom>
          </p:spPr>
        </p:pic>
        <p:sp>
          <p:nvSpPr>
            <p:cNvPr id="19" name="ZoneTexte 18">
              <a:extLst>
                <a:ext uri="{FF2B5EF4-FFF2-40B4-BE49-F238E27FC236}">
                  <a16:creationId xmlns:a16="http://schemas.microsoft.com/office/drawing/2014/main" id="{777B41FC-63DC-F45E-EE7B-3C98D6A6B836}"/>
                </a:ext>
              </a:extLst>
            </p:cNvPr>
            <p:cNvSpPr txBox="1"/>
            <p:nvPr/>
          </p:nvSpPr>
          <p:spPr>
            <a:xfrm>
              <a:off x="5784217" y="5798269"/>
              <a:ext cx="2866507" cy="292936"/>
            </a:xfrm>
            <a:prstGeom prst="rect">
              <a:avLst/>
            </a:prstGeom>
            <a:noFill/>
          </p:spPr>
          <p:txBody>
            <a:bodyPr wrap="square" rtlCol="0">
              <a:spAutoFit/>
            </a:bodyPr>
            <a:lstStyle/>
            <a:p>
              <a:r>
                <a:rPr lang="fr-FR" sz="1333" b="1" dirty="0" err="1"/>
                <a:t>Estimated</a:t>
              </a:r>
              <a:r>
                <a:rPr lang="fr-FR" sz="1333" b="1" dirty="0"/>
                <a:t> </a:t>
              </a:r>
              <a:r>
                <a:rPr lang="fr-FR" sz="1333" b="1" dirty="0" err="1"/>
                <a:t>correlation</a:t>
              </a:r>
              <a:endParaRPr lang="fr-FR" sz="1333" b="1" dirty="0"/>
            </a:p>
          </p:txBody>
        </p:sp>
        <p:cxnSp>
          <p:nvCxnSpPr>
            <p:cNvPr id="20" name="Connecteur droit 19">
              <a:extLst>
                <a:ext uri="{FF2B5EF4-FFF2-40B4-BE49-F238E27FC236}">
                  <a16:creationId xmlns:a16="http://schemas.microsoft.com/office/drawing/2014/main" id="{23EAA977-50E3-3023-421E-98FDEA5A3C88}"/>
                </a:ext>
              </a:extLst>
            </p:cNvPr>
            <p:cNvCxnSpPr/>
            <p:nvPr/>
          </p:nvCxnSpPr>
          <p:spPr>
            <a:xfrm>
              <a:off x="4770041" y="6147368"/>
              <a:ext cx="1490078"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FF058F51-4C67-0A95-33AB-9809AD5EBF52}"/>
                </a:ext>
              </a:extLst>
            </p:cNvPr>
            <p:cNvSpPr txBox="1"/>
            <p:nvPr/>
          </p:nvSpPr>
          <p:spPr>
            <a:xfrm>
              <a:off x="6260119" y="5898644"/>
              <a:ext cx="409686" cy="495130"/>
            </a:xfrm>
            <a:prstGeom prst="rect">
              <a:avLst/>
            </a:prstGeom>
            <a:noFill/>
          </p:spPr>
          <p:txBody>
            <a:bodyPr wrap="square" rtlCol="0">
              <a:spAutoFit/>
            </a:bodyPr>
            <a:lstStyle/>
            <a:p>
              <a:r>
                <a:rPr lang="fr-FR" sz="2667" dirty="0"/>
                <a:t>+</a:t>
              </a:r>
            </a:p>
          </p:txBody>
        </p:sp>
        <p:cxnSp>
          <p:nvCxnSpPr>
            <p:cNvPr id="22" name="Connecteur droit 21">
              <a:extLst>
                <a:ext uri="{FF2B5EF4-FFF2-40B4-BE49-F238E27FC236}">
                  <a16:creationId xmlns:a16="http://schemas.microsoft.com/office/drawing/2014/main" id="{4C8E8DFC-74F2-DFA7-D1EB-F03DAFA226DA}"/>
                </a:ext>
              </a:extLst>
            </p:cNvPr>
            <p:cNvCxnSpPr/>
            <p:nvPr/>
          </p:nvCxnSpPr>
          <p:spPr>
            <a:xfrm>
              <a:off x="6612994" y="6155330"/>
              <a:ext cx="149007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598E73FE-E426-ADDA-24F4-17A2DC99578A}"/>
                </a:ext>
              </a:extLst>
            </p:cNvPr>
            <p:cNvSpPr txBox="1"/>
            <p:nvPr/>
          </p:nvSpPr>
          <p:spPr>
            <a:xfrm>
              <a:off x="8137872" y="5756839"/>
              <a:ext cx="409686" cy="495130"/>
            </a:xfrm>
            <a:prstGeom prst="rect">
              <a:avLst/>
            </a:prstGeom>
            <a:noFill/>
          </p:spPr>
          <p:txBody>
            <a:bodyPr wrap="square" rtlCol="0">
              <a:spAutoFit/>
            </a:bodyPr>
            <a:lstStyle/>
            <a:p>
              <a:r>
                <a:rPr lang="fr-FR" sz="2667" dirty="0"/>
                <a:t>_</a:t>
              </a:r>
            </a:p>
          </p:txBody>
        </p:sp>
      </p:grpSp>
      <p:grpSp>
        <p:nvGrpSpPr>
          <p:cNvPr id="59" name="Groupe 58">
            <a:extLst>
              <a:ext uri="{FF2B5EF4-FFF2-40B4-BE49-F238E27FC236}">
                <a16:creationId xmlns:a16="http://schemas.microsoft.com/office/drawing/2014/main" id="{DC547F1F-3B72-5478-B82D-CA7C67EE8EC1}"/>
              </a:ext>
            </a:extLst>
          </p:cNvPr>
          <p:cNvGrpSpPr/>
          <p:nvPr/>
        </p:nvGrpSpPr>
        <p:grpSpPr>
          <a:xfrm>
            <a:off x="4253046" y="772943"/>
            <a:ext cx="8015724" cy="4847817"/>
            <a:chOff x="4253046" y="772943"/>
            <a:chExt cx="8015724" cy="4847817"/>
          </a:xfrm>
        </p:grpSpPr>
        <p:sp>
          <p:nvSpPr>
            <p:cNvPr id="25" name="ZoneTexte 24">
              <a:extLst>
                <a:ext uri="{FF2B5EF4-FFF2-40B4-BE49-F238E27FC236}">
                  <a16:creationId xmlns:a16="http://schemas.microsoft.com/office/drawing/2014/main" id="{DD435280-449D-BC61-B121-9368C8086BB8}"/>
                </a:ext>
              </a:extLst>
            </p:cNvPr>
            <p:cNvSpPr txBox="1"/>
            <p:nvPr/>
          </p:nvSpPr>
          <p:spPr>
            <a:xfrm>
              <a:off x="5014178" y="4323119"/>
              <a:ext cx="1981477" cy="369332"/>
            </a:xfrm>
            <a:prstGeom prst="rect">
              <a:avLst/>
            </a:prstGeom>
            <a:noFill/>
          </p:spPr>
          <p:txBody>
            <a:bodyPr wrap="square" rtlCol="0">
              <a:spAutoFit/>
            </a:bodyPr>
            <a:lstStyle/>
            <a:p>
              <a:r>
                <a:rPr lang="fr-FR" i="1" dirty="0"/>
                <a:t>S. </a:t>
              </a:r>
              <a:r>
                <a:rPr lang="fr-FR" i="1" dirty="0" err="1"/>
                <a:t>vestibularis</a:t>
              </a:r>
              <a:endParaRPr lang="fr-FR" i="1" dirty="0"/>
            </a:p>
          </p:txBody>
        </p:sp>
        <p:sp>
          <p:nvSpPr>
            <p:cNvPr id="26" name="ZoneTexte 25">
              <a:extLst>
                <a:ext uri="{FF2B5EF4-FFF2-40B4-BE49-F238E27FC236}">
                  <a16:creationId xmlns:a16="http://schemas.microsoft.com/office/drawing/2014/main" id="{56D3B601-F83D-23A9-CD56-EE0FE5E2D499}"/>
                </a:ext>
              </a:extLst>
            </p:cNvPr>
            <p:cNvSpPr txBox="1"/>
            <p:nvPr/>
          </p:nvSpPr>
          <p:spPr>
            <a:xfrm>
              <a:off x="9709881" y="1295613"/>
              <a:ext cx="1981477" cy="369332"/>
            </a:xfrm>
            <a:prstGeom prst="rect">
              <a:avLst/>
            </a:prstGeom>
            <a:noFill/>
          </p:spPr>
          <p:txBody>
            <a:bodyPr wrap="square" rtlCol="0">
              <a:spAutoFit/>
            </a:bodyPr>
            <a:lstStyle/>
            <a:p>
              <a:r>
                <a:rPr lang="fr-FR" i="1" dirty="0"/>
                <a:t>S. </a:t>
              </a:r>
              <a:r>
                <a:rPr lang="fr-FR" i="1" dirty="0" err="1"/>
                <a:t>vestibularis</a:t>
              </a:r>
              <a:endParaRPr lang="fr-FR" i="1" dirty="0"/>
            </a:p>
          </p:txBody>
        </p:sp>
        <p:sp>
          <p:nvSpPr>
            <p:cNvPr id="27" name="ZoneTexte 26">
              <a:extLst>
                <a:ext uri="{FF2B5EF4-FFF2-40B4-BE49-F238E27FC236}">
                  <a16:creationId xmlns:a16="http://schemas.microsoft.com/office/drawing/2014/main" id="{086B3DE0-7B07-BA9C-81A4-04C10A67A4E9}"/>
                </a:ext>
              </a:extLst>
            </p:cNvPr>
            <p:cNvSpPr txBox="1"/>
            <p:nvPr/>
          </p:nvSpPr>
          <p:spPr>
            <a:xfrm>
              <a:off x="5235994" y="5070438"/>
              <a:ext cx="1981477" cy="369332"/>
            </a:xfrm>
            <a:prstGeom prst="rect">
              <a:avLst/>
            </a:prstGeom>
            <a:noFill/>
          </p:spPr>
          <p:txBody>
            <a:bodyPr wrap="square" rtlCol="0">
              <a:spAutoFit/>
            </a:bodyPr>
            <a:lstStyle/>
            <a:p>
              <a:r>
                <a:rPr lang="fr-FR" i="1" dirty="0"/>
                <a:t>B. </a:t>
              </a:r>
              <a:r>
                <a:rPr lang="fr-FR" i="1" dirty="0" err="1"/>
                <a:t>faecale</a:t>
              </a:r>
              <a:endParaRPr lang="fr-FR" i="1" dirty="0"/>
            </a:p>
          </p:txBody>
        </p:sp>
        <p:cxnSp>
          <p:nvCxnSpPr>
            <p:cNvPr id="29" name="Connecteur droit avec flèche 28">
              <a:extLst>
                <a:ext uri="{FF2B5EF4-FFF2-40B4-BE49-F238E27FC236}">
                  <a16:creationId xmlns:a16="http://schemas.microsoft.com/office/drawing/2014/main" id="{0B00AF8F-8E51-5FCB-079F-F21403BC1BC5}"/>
                </a:ext>
              </a:extLst>
            </p:cNvPr>
            <p:cNvCxnSpPr/>
            <p:nvPr/>
          </p:nvCxnSpPr>
          <p:spPr>
            <a:xfrm flipH="1">
              <a:off x="9504314" y="1521811"/>
              <a:ext cx="217306" cy="1354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898011D0-8B49-A55C-46D5-C06CCF21E6B6}"/>
                </a:ext>
              </a:extLst>
            </p:cNvPr>
            <p:cNvCxnSpPr>
              <a:cxnSpLocks/>
            </p:cNvCxnSpPr>
            <p:nvPr/>
          </p:nvCxnSpPr>
          <p:spPr>
            <a:xfrm flipH="1">
              <a:off x="9658828" y="1758592"/>
              <a:ext cx="300315" cy="639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A852F390-2391-EC72-E139-798775057E00}"/>
                </a:ext>
              </a:extLst>
            </p:cNvPr>
            <p:cNvSpPr txBox="1"/>
            <p:nvPr/>
          </p:nvSpPr>
          <p:spPr>
            <a:xfrm>
              <a:off x="10287293" y="2757215"/>
              <a:ext cx="1981477" cy="369332"/>
            </a:xfrm>
            <a:prstGeom prst="rect">
              <a:avLst/>
            </a:prstGeom>
            <a:noFill/>
          </p:spPr>
          <p:txBody>
            <a:bodyPr wrap="square" rtlCol="0">
              <a:spAutoFit/>
            </a:bodyPr>
            <a:lstStyle/>
            <a:p>
              <a:r>
                <a:rPr lang="fr-FR" i="1" dirty="0"/>
                <a:t>B. </a:t>
              </a:r>
              <a:r>
                <a:rPr lang="fr-FR" i="1" dirty="0" err="1"/>
                <a:t>faecale</a:t>
              </a:r>
              <a:endParaRPr lang="fr-FR" i="1" dirty="0"/>
            </a:p>
          </p:txBody>
        </p:sp>
        <p:cxnSp>
          <p:nvCxnSpPr>
            <p:cNvPr id="34" name="Connecteur droit avec flèche 33">
              <a:extLst>
                <a:ext uri="{FF2B5EF4-FFF2-40B4-BE49-F238E27FC236}">
                  <a16:creationId xmlns:a16="http://schemas.microsoft.com/office/drawing/2014/main" id="{08463BC0-4F71-0286-ECF0-321C6B917619}"/>
                </a:ext>
              </a:extLst>
            </p:cNvPr>
            <p:cNvCxnSpPr>
              <a:cxnSpLocks/>
            </p:cNvCxnSpPr>
            <p:nvPr/>
          </p:nvCxnSpPr>
          <p:spPr>
            <a:xfrm flipH="1" flipV="1">
              <a:off x="9551246" y="2043917"/>
              <a:ext cx="340749" cy="1418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42054CAE-AAB2-DD4C-01DA-EF9D3AF28ACA}"/>
                </a:ext>
              </a:extLst>
            </p:cNvPr>
            <p:cNvSpPr txBox="1"/>
            <p:nvPr/>
          </p:nvSpPr>
          <p:spPr>
            <a:xfrm>
              <a:off x="9959143" y="1571855"/>
              <a:ext cx="1981477" cy="369332"/>
            </a:xfrm>
            <a:prstGeom prst="rect">
              <a:avLst/>
            </a:prstGeom>
            <a:noFill/>
          </p:spPr>
          <p:txBody>
            <a:bodyPr wrap="square" rtlCol="0">
              <a:spAutoFit/>
            </a:bodyPr>
            <a:lstStyle/>
            <a:p>
              <a:r>
                <a:rPr lang="fr-FR" i="1" dirty="0" err="1"/>
                <a:t>Collinsella</a:t>
              </a:r>
              <a:r>
                <a:rPr lang="fr-FR" i="1" dirty="0"/>
                <a:t> </a:t>
              </a:r>
              <a:r>
                <a:rPr lang="fr-FR" i="1" dirty="0" err="1"/>
                <a:t>sp</a:t>
              </a:r>
              <a:r>
                <a:rPr lang="fr-FR" i="1" dirty="0"/>
                <a:t>.</a:t>
              </a:r>
            </a:p>
          </p:txBody>
        </p:sp>
        <p:cxnSp>
          <p:nvCxnSpPr>
            <p:cNvPr id="37" name="Connecteur droit avec flèche 36">
              <a:extLst>
                <a:ext uri="{FF2B5EF4-FFF2-40B4-BE49-F238E27FC236}">
                  <a16:creationId xmlns:a16="http://schemas.microsoft.com/office/drawing/2014/main" id="{C8113C30-2CB1-3E12-8B1F-86E658BFE86B}"/>
                </a:ext>
              </a:extLst>
            </p:cNvPr>
            <p:cNvCxnSpPr>
              <a:cxnSpLocks/>
            </p:cNvCxnSpPr>
            <p:nvPr/>
          </p:nvCxnSpPr>
          <p:spPr>
            <a:xfrm flipH="1" flipV="1">
              <a:off x="9334593" y="2339821"/>
              <a:ext cx="1002940" cy="5677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92242EBE-D8C0-75F9-2D63-4176B03321B0}"/>
                </a:ext>
              </a:extLst>
            </p:cNvPr>
            <p:cNvCxnSpPr>
              <a:cxnSpLocks/>
            </p:cNvCxnSpPr>
            <p:nvPr/>
          </p:nvCxnSpPr>
          <p:spPr>
            <a:xfrm flipH="1">
              <a:off x="9291592" y="999220"/>
              <a:ext cx="418289" cy="736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ZoneTexte 42">
              <a:extLst>
                <a:ext uri="{FF2B5EF4-FFF2-40B4-BE49-F238E27FC236}">
                  <a16:creationId xmlns:a16="http://schemas.microsoft.com/office/drawing/2014/main" id="{2BE4F653-782D-414C-FE0D-729AE02D510B}"/>
                </a:ext>
              </a:extLst>
            </p:cNvPr>
            <p:cNvSpPr txBox="1"/>
            <p:nvPr/>
          </p:nvSpPr>
          <p:spPr>
            <a:xfrm>
              <a:off x="9836063" y="2043917"/>
              <a:ext cx="2320674" cy="369332"/>
            </a:xfrm>
            <a:prstGeom prst="rect">
              <a:avLst/>
            </a:prstGeom>
            <a:noFill/>
          </p:spPr>
          <p:txBody>
            <a:bodyPr wrap="square" rtlCol="0">
              <a:spAutoFit/>
            </a:bodyPr>
            <a:lstStyle/>
            <a:p>
              <a:r>
                <a:rPr lang="fr-FR" i="1" dirty="0" err="1"/>
                <a:t>Senegalimassilia</a:t>
              </a:r>
              <a:r>
                <a:rPr lang="fr-FR" i="1" dirty="0"/>
                <a:t> </a:t>
              </a:r>
              <a:r>
                <a:rPr lang="fr-FR" i="1" dirty="0" err="1"/>
                <a:t>sp</a:t>
              </a:r>
              <a:r>
                <a:rPr lang="fr-FR" i="1" dirty="0"/>
                <a:t>.</a:t>
              </a:r>
            </a:p>
          </p:txBody>
        </p:sp>
        <p:sp>
          <p:nvSpPr>
            <p:cNvPr id="48" name="ZoneTexte 47">
              <a:extLst>
                <a:ext uri="{FF2B5EF4-FFF2-40B4-BE49-F238E27FC236}">
                  <a16:creationId xmlns:a16="http://schemas.microsoft.com/office/drawing/2014/main" id="{C94CC10A-49E2-D5F8-EE7B-DA3B74D079E1}"/>
                </a:ext>
              </a:extLst>
            </p:cNvPr>
            <p:cNvSpPr txBox="1"/>
            <p:nvPr/>
          </p:nvSpPr>
          <p:spPr>
            <a:xfrm>
              <a:off x="9675301" y="772943"/>
              <a:ext cx="2265319" cy="369332"/>
            </a:xfrm>
            <a:prstGeom prst="rect">
              <a:avLst/>
            </a:prstGeom>
            <a:noFill/>
          </p:spPr>
          <p:txBody>
            <a:bodyPr wrap="square" rtlCol="0">
              <a:spAutoFit/>
            </a:bodyPr>
            <a:lstStyle/>
            <a:p>
              <a:r>
                <a:rPr lang="fr-FR" i="1" dirty="0"/>
                <a:t>I. </a:t>
              </a:r>
              <a:r>
                <a:rPr lang="fr-FR" i="1" dirty="0" err="1"/>
                <a:t>butyriciproducens</a:t>
              </a:r>
              <a:endParaRPr lang="fr-FR" i="1" dirty="0"/>
            </a:p>
          </p:txBody>
        </p:sp>
        <p:sp>
          <p:nvSpPr>
            <p:cNvPr id="49" name="ZoneTexte 48">
              <a:extLst>
                <a:ext uri="{FF2B5EF4-FFF2-40B4-BE49-F238E27FC236}">
                  <a16:creationId xmlns:a16="http://schemas.microsoft.com/office/drawing/2014/main" id="{4CB22F76-4B96-86FB-E458-01BB5F5FF502}"/>
                </a:ext>
              </a:extLst>
            </p:cNvPr>
            <p:cNvSpPr txBox="1"/>
            <p:nvPr/>
          </p:nvSpPr>
          <p:spPr>
            <a:xfrm>
              <a:off x="4253046" y="5251428"/>
              <a:ext cx="1981477" cy="369332"/>
            </a:xfrm>
            <a:prstGeom prst="rect">
              <a:avLst/>
            </a:prstGeom>
            <a:noFill/>
          </p:spPr>
          <p:txBody>
            <a:bodyPr wrap="square" rtlCol="0">
              <a:spAutoFit/>
            </a:bodyPr>
            <a:lstStyle/>
            <a:p>
              <a:r>
                <a:rPr lang="fr-FR" i="1" dirty="0"/>
                <a:t>P. </a:t>
              </a:r>
              <a:r>
                <a:rPr lang="fr-FR" i="1" dirty="0" err="1"/>
                <a:t>dorei</a:t>
              </a:r>
              <a:endParaRPr lang="fr-FR" i="1" dirty="0"/>
            </a:p>
          </p:txBody>
        </p:sp>
        <p:cxnSp>
          <p:nvCxnSpPr>
            <p:cNvPr id="50" name="Connecteur droit avec flèche 49">
              <a:extLst>
                <a:ext uri="{FF2B5EF4-FFF2-40B4-BE49-F238E27FC236}">
                  <a16:creationId xmlns:a16="http://schemas.microsoft.com/office/drawing/2014/main" id="{7AAF361E-5A63-9FA9-A8BD-402A1DC572AC}"/>
                </a:ext>
              </a:extLst>
            </p:cNvPr>
            <p:cNvCxnSpPr>
              <a:cxnSpLocks/>
            </p:cNvCxnSpPr>
            <p:nvPr/>
          </p:nvCxnSpPr>
          <p:spPr>
            <a:xfrm flipV="1">
              <a:off x="4686245" y="5057654"/>
              <a:ext cx="137327" cy="301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784DE990-7F84-8109-D779-018D03064AA4}"/>
                </a:ext>
              </a:extLst>
            </p:cNvPr>
            <p:cNvCxnSpPr>
              <a:cxnSpLocks/>
            </p:cNvCxnSpPr>
            <p:nvPr/>
          </p:nvCxnSpPr>
          <p:spPr>
            <a:xfrm flipH="1" flipV="1">
              <a:off x="4986157" y="5062039"/>
              <a:ext cx="287597" cy="115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a:extLst>
                <a:ext uri="{FF2B5EF4-FFF2-40B4-BE49-F238E27FC236}">
                  <a16:creationId xmlns:a16="http://schemas.microsoft.com/office/drawing/2014/main" id="{FC1724DD-0477-8A81-040B-FB0F512F01A3}"/>
                </a:ext>
              </a:extLst>
            </p:cNvPr>
            <p:cNvCxnSpPr>
              <a:cxnSpLocks/>
            </p:cNvCxnSpPr>
            <p:nvPr/>
          </p:nvCxnSpPr>
          <p:spPr>
            <a:xfrm flipH="1" flipV="1">
              <a:off x="5045603" y="4820381"/>
              <a:ext cx="551338" cy="1116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ZoneTexte 57">
              <a:extLst>
                <a:ext uri="{FF2B5EF4-FFF2-40B4-BE49-F238E27FC236}">
                  <a16:creationId xmlns:a16="http://schemas.microsoft.com/office/drawing/2014/main" id="{D49DF14F-FB74-A00B-A326-E1A6136FEED3}"/>
                </a:ext>
              </a:extLst>
            </p:cNvPr>
            <p:cNvSpPr txBox="1"/>
            <p:nvPr/>
          </p:nvSpPr>
          <p:spPr>
            <a:xfrm>
              <a:off x="5569391" y="4742180"/>
              <a:ext cx="1981477" cy="369332"/>
            </a:xfrm>
            <a:prstGeom prst="rect">
              <a:avLst/>
            </a:prstGeom>
            <a:noFill/>
          </p:spPr>
          <p:txBody>
            <a:bodyPr wrap="square" rtlCol="0">
              <a:spAutoFit/>
            </a:bodyPr>
            <a:lstStyle/>
            <a:p>
              <a:r>
                <a:rPr lang="fr-FR" i="1" dirty="0" err="1"/>
                <a:t>Anaerostipes</a:t>
              </a:r>
              <a:r>
                <a:rPr lang="fr-FR" i="1" dirty="0"/>
                <a:t> </a:t>
              </a:r>
              <a:r>
                <a:rPr lang="fr-FR" i="1" dirty="0" err="1"/>
                <a:t>sp</a:t>
              </a:r>
              <a:r>
                <a:rPr lang="fr-FR" i="1" dirty="0"/>
                <a:t>.</a:t>
              </a:r>
            </a:p>
          </p:txBody>
        </p:sp>
      </p:grpSp>
      <p:sp>
        <p:nvSpPr>
          <p:cNvPr id="61" name="ZoneTexte 60">
            <a:extLst>
              <a:ext uri="{FF2B5EF4-FFF2-40B4-BE49-F238E27FC236}">
                <a16:creationId xmlns:a16="http://schemas.microsoft.com/office/drawing/2014/main" id="{54913E73-C7D4-849C-4B70-CC1143D4B44C}"/>
              </a:ext>
            </a:extLst>
          </p:cNvPr>
          <p:cNvSpPr txBox="1"/>
          <p:nvPr/>
        </p:nvSpPr>
        <p:spPr>
          <a:xfrm>
            <a:off x="142867" y="5780946"/>
            <a:ext cx="5666984" cy="369332"/>
          </a:xfrm>
          <a:prstGeom prst="rect">
            <a:avLst/>
          </a:prstGeom>
          <a:noFill/>
        </p:spPr>
        <p:txBody>
          <a:bodyPr wrap="square" rtlCol="0">
            <a:spAutoFit/>
          </a:bodyPr>
          <a:lstStyle/>
          <a:p>
            <a:r>
              <a:rPr lang="fr-FR" dirty="0"/>
              <a:t>(Nœuds colorés par cluster)</a:t>
            </a:r>
          </a:p>
        </p:txBody>
      </p:sp>
      <p:pic>
        <p:nvPicPr>
          <p:cNvPr id="63" name="Image 62">
            <a:extLst>
              <a:ext uri="{FF2B5EF4-FFF2-40B4-BE49-F238E27FC236}">
                <a16:creationId xmlns:a16="http://schemas.microsoft.com/office/drawing/2014/main" id="{89196EFC-7EE0-8AD8-B2B0-858D8B853145}"/>
              </a:ext>
            </a:extLst>
          </p:cNvPr>
          <p:cNvPicPr>
            <a:picLocks noChangeAspect="1"/>
          </p:cNvPicPr>
          <p:nvPr/>
        </p:nvPicPr>
        <p:blipFill>
          <a:blip r:embed="rId4"/>
          <a:stretch>
            <a:fillRect/>
          </a:stretch>
        </p:blipFill>
        <p:spPr>
          <a:xfrm>
            <a:off x="11476559" y="140055"/>
            <a:ext cx="642363" cy="617674"/>
          </a:xfrm>
          <a:prstGeom prst="rect">
            <a:avLst/>
          </a:prstGeom>
        </p:spPr>
      </p:pic>
    </p:spTree>
    <p:extLst>
      <p:ext uri="{BB962C8B-B14F-4D97-AF65-F5344CB8AC3E}">
        <p14:creationId xmlns:p14="http://schemas.microsoft.com/office/powerpoint/2010/main" val="136110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P spid="16" grpId="0"/>
      <p:bldP spid="6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507C313-B19F-D3CF-54E9-4F01780A66E1}"/>
              </a:ext>
            </a:extLst>
          </p:cNvPr>
          <p:cNvGrpSpPr/>
          <p:nvPr/>
        </p:nvGrpSpPr>
        <p:grpSpPr>
          <a:xfrm>
            <a:off x="851743" y="773543"/>
            <a:ext cx="10907638" cy="1594700"/>
            <a:chOff x="-100198" y="1288276"/>
            <a:chExt cx="12124310" cy="2413929"/>
          </a:xfrm>
        </p:grpSpPr>
        <p:pic>
          <p:nvPicPr>
            <p:cNvPr id="5" name="Image 4">
              <a:extLst>
                <a:ext uri="{FF2B5EF4-FFF2-40B4-BE49-F238E27FC236}">
                  <a16:creationId xmlns:a16="http://schemas.microsoft.com/office/drawing/2014/main" id="{7149BA70-36C5-D798-B856-F2E0743683A7}"/>
                </a:ext>
              </a:extLst>
            </p:cNvPr>
            <p:cNvPicPr>
              <a:picLocks noChangeAspect="1"/>
            </p:cNvPicPr>
            <p:nvPr/>
          </p:nvPicPr>
          <p:blipFill>
            <a:blip r:embed="rId3"/>
            <a:stretch>
              <a:fillRect/>
            </a:stretch>
          </p:blipFill>
          <p:spPr>
            <a:xfrm>
              <a:off x="2688064" y="1288276"/>
              <a:ext cx="1729767" cy="2413929"/>
            </a:xfrm>
            <a:prstGeom prst="rect">
              <a:avLst/>
            </a:prstGeom>
          </p:spPr>
        </p:pic>
        <p:pic>
          <p:nvPicPr>
            <p:cNvPr id="6" name="Image 5">
              <a:extLst>
                <a:ext uri="{FF2B5EF4-FFF2-40B4-BE49-F238E27FC236}">
                  <a16:creationId xmlns:a16="http://schemas.microsoft.com/office/drawing/2014/main" id="{A8D12E56-06DC-E027-C31A-FCE3DAEC5B17}"/>
                </a:ext>
              </a:extLst>
            </p:cNvPr>
            <p:cNvPicPr>
              <a:picLocks noChangeAspect="1"/>
            </p:cNvPicPr>
            <p:nvPr/>
          </p:nvPicPr>
          <p:blipFill rotWithShape="1">
            <a:blip r:embed="rId4"/>
            <a:srcRect t="11144"/>
            <a:stretch/>
          </p:blipFill>
          <p:spPr>
            <a:xfrm>
              <a:off x="167888" y="2118732"/>
              <a:ext cx="1778312" cy="512956"/>
            </a:xfrm>
            <a:prstGeom prst="rect">
              <a:avLst/>
            </a:prstGeom>
          </p:spPr>
        </p:pic>
        <p:sp>
          <p:nvSpPr>
            <p:cNvPr id="7" name="ZoneTexte 6">
              <a:extLst>
                <a:ext uri="{FF2B5EF4-FFF2-40B4-BE49-F238E27FC236}">
                  <a16:creationId xmlns:a16="http://schemas.microsoft.com/office/drawing/2014/main" id="{2242B27D-F6D5-6025-1710-602C416FD59B}"/>
                </a:ext>
              </a:extLst>
            </p:cNvPr>
            <p:cNvSpPr txBox="1"/>
            <p:nvPr/>
          </p:nvSpPr>
          <p:spPr>
            <a:xfrm>
              <a:off x="4294811" y="1440214"/>
              <a:ext cx="1729767" cy="369332"/>
            </a:xfrm>
            <a:prstGeom prst="rect">
              <a:avLst/>
            </a:prstGeom>
            <a:noFill/>
          </p:spPr>
          <p:txBody>
            <a:bodyPr wrap="square" rtlCol="0">
              <a:spAutoFit/>
            </a:bodyPr>
            <a:lstStyle/>
            <a:p>
              <a:r>
                <a:rPr lang="fr-FR" dirty="0"/>
                <a:t>Souche  A1</a:t>
              </a:r>
            </a:p>
          </p:txBody>
        </p:sp>
        <p:sp>
          <p:nvSpPr>
            <p:cNvPr id="8" name="ZoneTexte 7">
              <a:extLst>
                <a:ext uri="{FF2B5EF4-FFF2-40B4-BE49-F238E27FC236}">
                  <a16:creationId xmlns:a16="http://schemas.microsoft.com/office/drawing/2014/main" id="{B67FF292-7808-983F-39B2-3988E8CBB2A8}"/>
                </a:ext>
              </a:extLst>
            </p:cNvPr>
            <p:cNvSpPr txBox="1"/>
            <p:nvPr/>
          </p:nvSpPr>
          <p:spPr>
            <a:xfrm>
              <a:off x="4356321" y="2024771"/>
              <a:ext cx="1729767" cy="369332"/>
            </a:xfrm>
            <a:prstGeom prst="rect">
              <a:avLst/>
            </a:prstGeom>
            <a:noFill/>
          </p:spPr>
          <p:txBody>
            <a:bodyPr wrap="square" rtlCol="0">
              <a:spAutoFit/>
            </a:bodyPr>
            <a:lstStyle/>
            <a:p>
              <a:r>
                <a:rPr lang="fr-FR" dirty="0"/>
                <a:t>Souche A2</a:t>
              </a:r>
            </a:p>
          </p:txBody>
        </p:sp>
        <p:sp>
          <p:nvSpPr>
            <p:cNvPr id="9" name="ZoneTexte 8">
              <a:extLst>
                <a:ext uri="{FF2B5EF4-FFF2-40B4-BE49-F238E27FC236}">
                  <a16:creationId xmlns:a16="http://schemas.microsoft.com/office/drawing/2014/main" id="{5422269F-80AC-A88A-A220-AA6F08CBDEEA}"/>
                </a:ext>
              </a:extLst>
            </p:cNvPr>
            <p:cNvSpPr txBox="1"/>
            <p:nvPr/>
          </p:nvSpPr>
          <p:spPr>
            <a:xfrm>
              <a:off x="4294810" y="2571542"/>
              <a:ext cx="1729767" cy="369332"/>
            </a:xfrm>
            <a:prstGeom prst="rect">
              <a:avLst/>
            </a:prstGeom>
            <a:noFill/>
          </p:spPr>
          <p:txBody>
            <a:bodyPr wrap="square" rtlCol="0">
              <a:spAutoFit/>
            </a:bodyPr>
            <a:lstStyle/>
            <a:p>
              <a:r>
                <a:rPr lang="fr-FR" dirty="0"/>
                <a:t>Souche  A3</a:t>
              </a:r>
            </a:p>
          </p:txBody>
        </p:sp>
        <p:sp>
          <p:nvSpPr>
            <p:cNvPr id="10" name="ZoneTexte 9">
              <a:extLst>
                <a:ext uri="{FF2B5EF4-FFF2-40B4-BE49-F238E27FC236}">
                  <a16:creationId xmlns:a16="http://schemas.microsoft.com/office/drawing/2014/main" id="{8294FF72-B5B7-EAC9-6DDC-0A75F479C11B}"/>
                </a:ext>
              </a:extLst>
            </p:cNvPr>
            <p:cNvSpPr txBox="1"/>
            <p:nvPr/>
          </p:nvSpPr>
          <p:spPr>
            <a:xfrm>
              <a:off x="4349468" y="3158828"/>
              <a:ext cx="1729767" cy="369332"/>
            </a:xfrm>
            <a:prstGeom prst="rect">
              <a:avLst/>
            </a:prstGeom>
            <a:noFill/>
          </p:spPr>
          <p:txBody>
            <a:bodyPr wrap="square" rtlCol="0">
              <a:spAutoFit/>
            </a:bodyPr>
            <a:lstStyle/>
            <a:p>
              <a:r>
                <a:rPr lang="fr-FR" dirty="0"/>
                <a:t>Souche A4</a:t>
              </a:r>
            </a:p>
          </p:txBody>
        </p:sp>
        <p:sp>
          <p:nvSpPr>
            <p:cNvPr id="11" name="ZoneTexte 10">
              <a:extLst>
                <a:ext uri="{FF2B5EF4-FFF2-40B4-BE49-F238E27FC236}">
                  <a16:creationId xmlns:a16="http://schemas.microsoft.com/office/drawing/2014/main" id="{D9BBE70F-8F02-93D1-CF53-B126407428D7}"/>
                </a:ext>
              </a:extLst>
            </p:cNvPr>
            <p:cNvSpPr txBox="1"/>
            <p:nvPr/>
          </p:nvSpPr>
          <p:spPr>
            <a:xfrm>
              <a:off x="-100198" y="2590330"/>
              <a:ext cx="2788262" cy="369332"/>
            </a:xfrm>
            <a:prstGeom prst="rect">
              <a:avLst/>
            </a:prstGeom>
            <a:noFill/>
          </p:spPr>
          <p:txBody>
            <a:bodyPr wrap="square" rtlCol="0">
              <a:spAutoFit/>
            </a:bodyPr>
            <a:lstStyle/>
            <a:p>
              <a:r>
                <a:rPr lang="fr-FR" dirty="0"/>
                <a:t>Espèces bactériennes A</a:t>
              </a:r>
            </a:p>
          </p:txBody>
        </p:sp>
        <p:cxnSp>
          <p:nvCxnSpPr>
            <p:cNvPr id="12" name="Connecteur droit avec flèche 11">
              <a:extLst>
                <a:ext uri="{FF2B5EF4-FFF2-40B4-BE49-F238E27FC236}">
                  <a16:creationId xmlns:a16="http://schemas.microsoft.com/office/drawing/2014/main" id="{9E0F8E5D-1B33-5ADD-9833-7A32D5DBCB71}"/>
                </a:ext>
              </a:extLst>
            </p:cNvPr>
            <p:cNvCxnSpPr>
              <a:cxnSpLocks/>
            </p:cNvCxnSpPr>
            <p:nvPr/>
          </p:nvCxnSpPr>
          <p:spPr>
            <a:xfrm>
              <a:off x="2146609" y="2381972"/>
              <a:ext cx="457199"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Accolade fermante 12">
              <a:extLst>
                <a:ext uri="{FF2B5EF4-FFF2-40B4-BE49-F238E27FC236}">
                  <a16:creationId xmlns:a16="http://schemas.microsoft.com/office/drawing/2014/main" id="{4D798D01-6948-4F52-AAF3-65AA03A881C1}"/>
                </a:ext>
              </a:extLst>
            </p:cNvPr>
            <p:cNvSpPr/>
            <p:nvPr/>
          </p:nvSpPr>
          <p:spPr>
            <a:xfrm>
              <a:off x="7506179" y="1440214"/>
              <a:ext cx="869795" cy="207445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ZoneTexte 13">
              <a:extLst>
                <a:ext uri="{FF2B5EF4-FFF2-40B4-BE49-F238E27FC236}">
                  <a16:creationId xmlns:a16="http://schemas.microsoft.com/office/drawing/2014/main" id="{926E3B68-1B47-1C4E-8EB4-F2F6185EC2CF}"/>
                </a:ext>
              </a:extLst>
            </p:cNvPr>
            <p:cNvSpPr txBox="1"/>
            <p:nvPr/>
          </p:nvSpPr>
          <p:spPr>
            <a:xfrm>
              <a:off x="8438994" y="2151469"/>
              <a:ext cx="3585118" cy="978364"/>
            </a:xfrm>
            <a:prstGeom prst="rect">
              <a:avLst/>
            </a:prstGeom>
            <a:noFill/>
          </p:spPr>
          <p:txBody>
            <a:bodyPr wrap="square" rtlCol="0">
              <a:spAutoFit/>
            </a:bodyPr>
            <a:lstStyle/>
            <a:p>
              <a:r>
                <a:rPr lang="fr-FR" dirty="0"/>
                <a:t>Nouvelles propriétés biologiques et fonctionnelles</a:t>
              </a:r>
            </a:p>
          </p:txBody>
        </p:sp>
        <p:sp>
          <p:nvSpPr>
            <p:cNvPr id="17" name="ZoneTexte 16">
              <a:extLst>
                <a:ext uri="{FF2B5EF4-FFF2-40B4-BE49-F238E27FC236}">
                  <a16:creationId xmlns:a16="http://schemas.microsoft.com/office/drawing/2014/main" id="{5566B443-8C45-704F-C3C4-B96B81C056C1}"/>
                </a:ext>
              </a:extLst>
            </p:cNvPr>
            <p:cNvSpPr txBox="1"/>
            <p:nvPr/>
          </p:nvSpPr>
          <p:spPr>
            <a:xfrm>
              <a:off x="5781627" y="1430769"/>
              <a:ext cx="1661532" cy="369332"/>
            </a:xfrm>
            <a:prstGeom prst="rect">
              <a:avLst/>
            </a:prstGeom>
            <a:noFill/>
          </p:spPr>
          <p:txBody>
            <a:bodyPr wrap="square" rtlCol="0">
              <a:spAutoFit/>
            </a:bodyPr>
            <a:lstStyle/>
            <a:p>
              <a:r>
                <a:rPr lang="fr-FR" b="1" dirty="0"/>
                <a:t>ATTC</a:t>
              </a:r>
              <a:r>
                <a:rPr lang="fr-FR" b="1" dirty="0">
                  <a:solidFill>
                    <a:srgbClr val="FF0000"/>
                  </a:solidFill>
                </a:rPr>
                <a:t>G</a:t>
              </a:r>
              <a:r>
                <a:rPr lang="fr-FR" b="1" dirty="0"/>
                <a:t>TTGG</a:t>
              </a:r>
            </a:p>
          </p:txBody>
        </p:sp>
        <p:sp>
          <p:nvSpPr>
            <p:cNvPr id="18" name="ZoneTexte 17">
              <a:extLst>
                <a:ext uri="{FF2B5EF4-FFF2-40B4-BE49-F238E27FC236}">
                  <a16:creationId xmlns:a16="http://schemas.microsoft.com/office/drawing/2014/main" id="{D62699E4-374D-1DDC-7F3F-F6CD9E8CB215}"/>
                </a:ext>
              </a:extLst>
            </p:cNvPr>
            <p:cNvSpPr txBox="1"/>
            <p:nvPr/>
          </p:nvSpPr>
          <p:spPr>
            <a:xfrm>
              <a:off x="5781627" y="1969072"/>
              <a:ext cx="1661532" cy="369332"/>
            </a:xfrm>
            <a:prstGeom prst="rect">
              <a:avLst/>
            </a:prstGeom>
            <a:noFill/>
          </p:spPr>
          <p:txBody>
            <a:bodyPr wrap="square" rtlCol="0">
              <a:spAutoFit/>
            </a:bodyPr>
            <a:lstStyle/>
            <a:p>
              <a:r>
                <a:rPr lang="fr-FR" b="1" dirty="0"/>
                <a:t>ATTC</a:t>
              </a:r>
              <a:r>
                <a:rPr lang="fr-FR" b="1" dirty="0">
                  <a:solidFill>
                    <a:srgbClr val="FF0000"/>
                  </a:solidFill>
                </a:rPr>
                <a:t>C</a:t>
              </a:r>
              <a:r>
                <a:rPr lang="fr-FR" b="1" dirty="0"/>
                <a:t>TTAG</a:t>
              </a:r>
            </a:p>
          </p:txBody>
        </p:sp>
        <p:sp>
          <p:nvSpPr>
            <p:cNvPr id="19" name="ZoneTexte 18">
              <a:extLst>
                <a:ext uri="{FF2B5EF4-FFF2-40B4-BE49-F238E27FC236}">
                  <a16:creationId xmlns:a16="http://schemas.microsoft.com/office/drawing/2014/main" id="{388678CC-3BF1-3827-0250-61205276A3CA}"/>
                </a:ext>
              </a:extLst>
            </p:cNvPr>
            <p:cNvSpPr txBox="1"/>
            <p:nvPr/>
          </p:nvSpPr>
          <p:spPr>
            <a:xfrm>
              <a:off x="5781627" y="2569120"/>
              <a:ext cx="1661532" cy="369332"/>
            </a:xfrm>
            <a:prstGeom prst="rect">
              <a:avLst/>
            </a:prstGeom>
            <a:noFill/>
          </p:spPr>
          <p:txBody>
            <a:bodyPr wrap="square" rtlCol="0">
              <a:spAutoFit/>
            </a:bodyPr>
            <a:lstStyle/>
            <a:p>
              <a:r>
                <a:rPr lang="fr-FR" b="1" dirty="0"/>
                <a:t>ATTT</a:t>
              </a:r>
              <a:r>
                <a:rPr lang="fr-FR" b="1" dirty="0">
                  <a:solidFill>
                    <a:srgbClr val="FF0000"/>
                  </a:solidFill>
                </a:rPr>
                <a:t>A</a:t>
              </a:r>
              <a:r>
                <a:rPr lang="fr-FR" b="1" dirty="0"/>
                <a:t>TT_G</a:t>
              </a:r>
            </a:p>
          </p:txBody>
        </p:sp>
        <p:sp>
          <p:nvSpPr>
            <p:cNvPr id="20" name="ZoneTexte 19">
              <a:extLst>
                <a:ext uri="{FF2B5EF4-FFF2-40B4-BE49-F238E27FC236}">
                  <a16:creationId xmlns:a16="http://schemas.microsoft.com/office/drawing/2014/main" id="{BE28FE22-2E55-1EAC-20E1-3679937EAB5C}"/>
                </a:ext>
              </a:extLst>
            </p:cNvPr>
            <p:cNvSpPr txBox="1"/>
            <p:nvPr/>
          </p:nvSpPr>
          <p:spPr>
            <a:xfrm>
              <a:off x="5781627" y="3171534"/>
              <a:ext cx="1661532" cy="369332"/>
            </a:xfrm>
            <a:prstGeom prst="rect">
              <a:avLst/>
            </a:prstGeom>
            <a:noFill/>
          </p:spPr>
          <p:txBody>
            <a:bodyPr wrap="square" rtlCol="0">
              <a:spAutoFit/>
            </a:bodyPr>
            <a:lstStyle/>
            <a:p>
              <a:r>
                <a:rPr lang="fr-FR" b="1" dirty="0"/>
                <a:t>ATTT</a:t>
              </a:r>
              <a:r>
                <a:rPr lang="fr-FR" b="1" dirty="0">
                  <a:solidFill>
                    <a:srgbClr val="FF0000"/>
                  </a:solidFill>
                </a:rPr>
                <a:t>T</a:t>
              </a:r>
              <a:r>
                <a:rPr lang="fr-FR" b="1" dirty="0"/>
                <a:t>TTAG</a:t>
              </a:r>
            </a:p>
          </p:txBody>
        </p:sp>
      </p:grpSp>
      <p:sp>
        <p:nvSpPr>
          <p:cNvPr id="25" name="Rectangle 24">
            <a:extLst>
              <a:ext uri="{FF2B5EF4-FFF2-40B4-BE49-F238E27FC236}">
                <a16:creationId xmlns:a16="http://schemas.microsoft.com/office/drawing/2014/main" id="{EF9ACC85-0AD6-A81E-68E4-BF4DC05758E7}"/>
              </a:ext>
            </a:extLst>
          </p:cNvPr>
          <p:cNvSpPr/>
          <p:nvPr/>
        </p:nvSpPr>
        <p:spPr>
          <a:xfrm>
            <a:off x="1503038" y="-4893"/>
            <a:ext cx="9752132" cy="58128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ZoneTexte 25">
            <a:extLst>
              <a:ext uri="{FF2B5EF4-FFF2-40B4-BE49-F238E27FC236}">
                <a16:creationId xmlns:a16="http://schemas.microsoft.com/office/drawing/2014/main" id="{DAC612B3-3229-9416-CEE1-4B5DC6CFA33F}"/>
              </a:ext>
            </a:extLst>
          </p:cNvPr>
          <p:cNvSpPr txBox="1"/>
          <p:nvPr/>
        </p:nvSpPr>
        <p:spPr>
          <a:xfrm>
            <a:off x="-357660" y="42500"/>
            <a:ext cx="11493504" cy="461665"/>
          </a:xfrm>
          <a:prstGeom prst="rect">
            <a:avLst/>
          </a:prstGeom>
          <a:noFill/>
        </p:spPr>
        <p:txBody>
          <a:bodyPr wrap="square" rtlCol="0">
            <a:spAutoFit/>
          </a:bodyPr>
          <a:lstStyle/>
          <a:p>
            <a:pPr algn="r"/>
            <a:r>
              <a:rPr lang="fr-FR" sz="2400" b="1" dirty="0"/>
              <a:t>Analyse au niveau des souches : amélioration de la résolution taxonomique</a:t>
            </a:r>
          </a:p>
        </p:txBody>
      </p:sp>
      <p:pic>
        <p:nvPicPr>
          <p:cNvPr id="34" name="Image 33">
            <a:extLst>
              <a:ext uri="{FF2B5EF4-FFF2-40B4-BE49-F238E27FC236}">
                <a16:creationId xmlns:a16="http://schemas.microsoft.com/office/drawing/2014/main" id="{35406A4C-8AEC-4CFC-F7E0-EED0FC3B4ACA}"/>
              </a:ext>
            </a:extLst>
          </p:cNvPr>
          <p:cNvPicPr>
            <a:picLocks noChangeAspect="1"/>
          </p:cNvPicPr>
          <p:nvPr/>
        </p:nvPicPr>
        <p:blipFill>
          <a:blip r:embed="rId5"/>
          <a:stretch>
            <a:fillRect/>
          </a:stretch>
        </p:blipFill>
        <p:spPr>
          <a:xfrm>
            <a:off x="11476559" y="140055"/>
            <a:ext cx="642363" cy="617674"/>
          </a:xfrm>
          <a:prstGeom prst="rect">
            <a:avLst/>
          </a:prstGeom>
        </p:spPr>
      </p:pic>
      <p:grpSp>
        <p:nvGrpSpPr>
          <p:cNvPr id="43" name="Groupe 42">
            <a:extLst>
              <a:ext uri="{FF2B5EF4-FFF2-40B4-BE49-F238E27FC236}">
                <a16:creationId xmlns:a16="http://schemas.microsoft.com/office/drawing/2014/main" id="{9E995A15-1EDF-C284-7CDB-1AF9839FF51C}"/>
              </a:ext>
            </a:extLst>
          </p:cNvPr>
          <p:cNvGrpSpPr/>
          <p:nvPr/>
        </p:nvGrpSpPr>
        <p:grpSpPr>
          <a:xfrm>
            <a:off x="1215238" y="2834359"/>
            <a:ext cx="10261321" cy="3250098"/>
            <a:chOff x="1215238" y="2834359"/>
            <a:chExt cx="10261321" cy="3250098"/>
          </a:xfrm>
        </p:grpSpPr>
        <p:pic>
          <p:nvPicPr>
            <p:cNvPr id="35" name="Image 34">
              <a:extLst>
                <a:ext uri="{FF2B5EF4-FFF2-40B4-BE49-F238E27FC236}">
                  <a16:creationId xmlns:a16="http://schemas.microsoft.com/office/drawing/2014/main" id="{41CF4D14-70D9-3EE3-0F94-3C9473BCCFBB}"/>
                </a:ext>
              </a:extLst>
            </p:cNvPr>
            <p:cNvPicPr>
              <a:picLocks noChangeAspect="1"/>
            </p:cNvPicPr>
            <p:nvPr/>
          </p:nvPicPr>
          <p:blipFill rotWithShape="1">
            <a:blip r:embed="rId6"/>
            <a:srcRect l="14956" t="13212" b="54128"/>
            <a:stretch/>
          </p:blipFill>
          <p:spPr>
            <a:xfrm>
              <a:off x="1621836" y="3206386"/>
              <a:ext cx="8437995" cy="1370438"/>
            </a:xfrm>
            <a:prstGeom prst="rect">
              <a:avLst/>
            </a:prstGeom>
          </p:spPr>
        </p:pic>
        <p:sp>
          <p:nvSpPr>
            <p:cNvPr id="36" name="ZoneTexte 35">
              <a:extLst>
                <a:ext uri="{FF2B5EF4-FFF2-40B4-BE49-F238E27FC236}">
                  <a16:creationId xmlns:a16="http://schemas.microsoft.com/office/drawing/2014/main" id="{834FBCE6-FDBF-2421-E818-856FF2D17EB7}"/>
                </a:ext>
              </a:extLst>
            </p:cNvPr>
            <p:cNvSpPr txBox="1"/>
            <p:nvPr/>
          </p:nvSpPr>
          <p:spPr>
            <a:xfrm>
              <a:off x="7616358" y="4681035"/>
              <a:ext cx="3860201" cy="923330"/>
            </a:xfrm>
            <a:prstGeom prst="rect">
              <a:avLst/>
            </a:prstGeom>
            <a:noFill/>
          </p:spPr>
          <p:txBody>
            <a:bodyPr wrap="square" rtlCol="0">
              <a:spAutoFit/>
            </a:bodyPr>
            <a:lstStyle/>
            <a:p>
              <a:r>
                <a:rPr lang="fr-FR" dirty="0" err="1"/>
                <a:t>mAb</a:t>
              </a:r>
              <a:r>
                <a:rPr lang="fr-FR" dirty="0"/>
                <a:t> </a:t>
              </a:r>
              <a:r>
                <a:rPr lang="fr-FR" dirty="0" err="1"/>
                <a:t>against</a:t>
              </a:r>
              <a:r>
                <a:rPr lang="fr-FR" dirty="0"/>
                <a:t> </a:t>
              </a:r>
              <a:r>
                <a:rPr lang="fr-FR" dirty="0" err="1"/>
                <a:t>only</a:t>
              </a:r>
              <a:r>
                <a:rPr lang="fr-FR" dirty="0"/>
                <a:t> 1 </a:t>
              </a:r>
              <a:r>
                <a:rPr lang="fr-FR" b="1" i="1" dirty="0" err="1"/>
                <a:t>Bacteroides</a:t>
              </a:r>
              <a:r>
                <a:rPr lang="fr-FR" b="1" i="1" dirty="0"/>
                <a:t> </a:t>
              </a:r>
              <a:r>
                <a:rPr lang="fr-FR" b="1" i="1" dirty="0" err="1"/>
                <a:t>thetaiotaomicron</a:t>
              </a:r>
              <a:r>
                <a:rPr lang="fr-FR" dirty="0"/>
                <a:t> </a:t>
              </a:r>
              <a:r>
                <a:rPr lang="fr-FR" dirty="0" err="1"/>
                <a:t>strain</a:t>
              </a:r>
              <a:endParaRPr lang="fr-FR" dirty="0"/>
            </a:p>
            <a:p>
              <a:r>
                <a:rPr lang="fr-FR" dirty="0"/>
                <a:t> </a:t>
              </a:r>
            </a:p>
          </p:txBody>
        </p:sp>
        <p:sp>
          <p:nvSpPr>
            <p:cNvPr id="37" name="ZoneTexte 36">
              <a:extLst>
                <a:ext uri="{FF2B5EF4-FFF2-40B4-BE49-F238E27FC236}">
                  <a16:creationId xmlns:a16="http://schemas.microsoft.com/office/drawing/2014/main" id="{5EAB2B6C-D92B-C466-9CC2-E82E82D74C6A}"/>
                </a:ext>
              </a:extLst>
            </p:cNvPr>
            <p:cNvSpPr txBox="1"/>
            <p:nvPr/>
          </p:nvSpPr>
          <p:spPr>
            <a:xfrm>
              <a:off x="4575643" y="4681035"/>
              <a:ext cx="3860201" cy="646331"/>
            </a:xfrm>
            <a:prstGeom prst="rect">
              <a:avLst/>
            </a:prstGeom>
            <a:noFill/>
          </p:spPr>
          <p:txBody>
            <a:bodyPr wrap="square" rtlCol="0">
              <a:spAutoFit/>
            </a:bodyPr>
            <a:lstStyle/>
            <a:p>
              <a:r>
                <a:rPr lang="fr-FR" dirty="0" err="1"/>
                <a:t>SIgA</a:t>
              </a:r>
              <a:r>
                <a:rPr lang="fr-FR" dirty="0"/>
                <a:t> </a:t>
              </a:r>
              <a:r>
                <a:rPr lang="fr-FR" dirty="0" err="1"/>
                <a:t>against</a:t>
              </a:r>
              <a:r>
                <a:rPr lang="fr-FR" dirty="0"/>
                <a:t> </a:t>
              </a:r>
              <a:r>
                <a:rPr lang="fr-FR" b="1" i="1" dirty="0" err="1"/>
                <a:t>Bacteroides</a:t>
              </a:r>
              <a:r>
                <a:rPr lang="fr-FR" b="1" i="1" dirty="0"/>
                <a:t> </a:t>
              </a:r>
              <a:r>
                <a:rPr lang="fr-FR" b="1" i="1" dirty="0" err="1"/>
                <a:t>thetaiotaomicron</a:t>
              </a:r>
              <a:r>
                <a:rPr lang="fr-FR" dirty="0"/>
                <a:t> </a:t>
              </a:r>
            </a:p>
          </p:txBody>
        </p:sp>
        <p:sp>
          <p:nvSpPr>
            <p:cNvPr id="38" name="ZoneTexte 37">
              <a:extLst>
                <a:ext uri="{FF2B5EF4-FFF2-40B4-BE49-F238E27FC236}">
                  <a16:creationId xmlns:a16="http://schemas.microsoft.com/office/drawing/2014/main" id="{FD7C7449-1501-5277-A474-86D812331F08}"/>
                </a:ext>
              </a:extLst>
            </p:cNvPr>
            <p:cNvSpPr txBox="1"/>
            <p:nvPr/>
          </p:nvSpPr>
          <p:spPr>
            <a:xfrm>
              <a:off x="1215238" y="4628637"/>
              <a:ext cx="3860201" cy="923330"/>
            </a:xfrm>
            <a:prstGeom prst="rect">
              <a:avLst/>
            </a:prstGeom>
            <a:noFill/>
          </p:spPr>
          <p:txBody>
            <a:bodyPr wrap="square" rtlCol="0">
              <a:spAutoFit/>
            </a:bodyPr>
            <a:lstStyle/>
            <a:p>
              <a:r>
                <a:rPr lang="fr-FR" dirty="0" err="1"/>
                <a:t>mAb</a:t>
              </a:r>
              <a:r>
                <a:rPr lang="fr-FR" dirty="0"/>
                <a:t> </a:t>
              </a:r>
              <a:r>
                <a:rPr lang="fr-FR" dirty="0" err="1"/>
                <a:t>against</a:t>
              </a:r>
              <a:r>
                <a:rPr lang="fr-FR" dirty="0"/>
                <a:t> </a:t>
              </a:r>
              <a:r>
                <a:rPr lang="fr-FR" dirty="0" err="1"/>
                <a:t>reacted</a:t>
              </a:r>
              <a:r>
                <a:rPr lang="fr-FR" dirty="0"/>
                <a:t> </a:t>
              </a:r>
              <a:r>
                <a:rPr lang="fr-FR" dirty="0" err="1"/>
                <a:t>against</a:t>
              </a:r>
              <a:r>
                <a:rPr lang="fr-FR" dirty="0"/>
                <a:t> </a:t>
              </a:r>
              <a:r>
                <a:rPr lang="fr-FR" i="1" dirty="0"/>
                <a:t>Lactobacillus</a:t>
              </a:r>
              <a:r>
                <a:rPr lang="fr-FR" dirty="0"/>
                <a:t> and </a:t>
              </a:r>
              <a:r>
                <a:rPr lang="fr-FR" i="1" dirty="0" err="1"/>
                <a:t>Bacteroides</a:t>
              </a:r>
              <a:r>
                <a:rPr lang="fr-FR" dirty="0"/>
                <a:t> </a:t>
              </a:r>
            </a:p>
            <a:p>
              <a:r>
                <a:rPr lang="fr-FR" dirty="0" err="1"/>
                <a:t>genera</a:t>
              </a:r>
              <a:endParaRPr lang="fr-FR" dirty="0"/>
            </a:p>
          </p:txBody>
        </p:sp>
        <p:sp>
          <p:nvSpPr>
            <p:cNvPr id="39" name="ZoneTexte 38">
              <a:extLst>
                <a:ext uri="{FF2B5EF4-FFF2-40B4-BE49-F238E27FC236}">
                  <a16:creationId xmlns:a16="http://schemas.microsoft.com/office/drawing/2014/main" id="{EE1B7EE6-3460-D2D3-5D31-F3AA4974DA39}"/>
                </a:ext>
              </a:extLst>
            </p:cNvPr>
            <p:cNvSpPr txBox="1"/>
            <p:nvPr/>
          </p:nvSpPr>
          <p:spPr>
            <a:xfrm>
              <a:off x="1503038" y="2872595"/>
              <a:ext cx="2365064" cy="369332"/>
            </a:xfrm>
            <a:prstGeom prst="rect">
              <a:avLst/>
            </a:prstGeom>
            <a:noFill/>
          </p:spPr>
          <p:txBody>
            <a:bodyPr wrap="square" rtlCol="0">
              <a:spAutoFit/>
            </a:bodyPr>
            <a:lstStyle/>
            <a:p>
              <a:r>
                <a:rPr lang="fr-FR" dirty="0"/>
                <a:t>Cross-</a:t>
              </a:r>
              <a:r>
                <a:rPr lang="fr-FR" dirty="0" err="1"/>
                <a:t>species</a:t>
              </a:r>
              <a:r>
                <a:rPr lang="fr-FR" dirty="0"/>
                <a:t> </a:t>
              </a:r>
              <a:r>
                <a:rPr lang="fr-FR" dirty="0" err="1"/>
                <a:t>reactive</a:t>
              </a:r>
              <a:endParaRPr lang="fr-FR" dirty="0"/>
            </a:p>
          </p:txBody>
        </p:sp>
        <p:sp>
          <p:nvSpPr>
            <p:cNvPr id="40" name="ZoneTexte 39">
              <a:extLst>
                <a:ext uri="{FF2B5EF4-FFF2-40B4-BE49-F238E27FC236}">
                  <a16:creationId xmlns:a16="http://schemas.microsoft.com/office/drawing/2014/main" id="{6C511F33-FA95-5B81-11A7-D88A4487EFEF}"/>
                </a:ext>
              </a:extLst>
            </p:cNvPr>
            <p:cNvSpPr txBox="1"/>
            <p:nvPr/>
          </p:nvSpPr>
          <p:spPr>
            <a:xfrm>
              <a:off x="4891538" y="2834359"/>
              <a:ext cx="1653969" cy="369332"/>
            </a:xfrm>
            <a:prstGeom prst="rect">
              <a:avLst/>
            </a:prstGeom>
            <a:noFill/>
          </p:spPr>
          <p:txBody>
            <a:bodyPr wrap="square" rtlCol="0">
              <a:spAutoFit/>
            </a:bodyPr>
            <a:lstStyle/>
            <a:p>
              <a:r>
                <a:rPr lang="fr-FR" dirty="0" err="1"/>
                <a:t>Species-specific</a:t>
              </a:r>
              <a:endParaRPr lang="fr-FR" dirty="0"/>
            </a:p>
          </p:txBody>
        </p:sp>
        <p:sp>
          <p:nvSpPr>
            <p:cNvPr id="41" name="ZoneTexte 40">
              <a:extLst>
                <a:ext uri="{FF2B5EF4-FFF2-40B4-BE49-F238E27FC236}">
                  <a16:creationId xmlns:a16="http://schemas.microsoft.com/office/drawing/2014/main" id="{358053AC-4E16-5E12-5988-089DFA692785}"/>
                </a:ext>
              </a:extLst>
            </p:cNvPr>
            <p:cNvSpPr txBox="1"/>
            <p:nvPr/>
          </p:nvSpPr>
          <p:spPr>
            <a:xfrm>
              <a:off x="7948006" y="2834359"/>
              <a:ext cx="1653969" cy="369332"/>
            </a:xfrm>
            <a:prstGeom prst="rect">
              <a:avLst/>
            </a:prstGeom>
            <a:noFill/>
          </p:spPr>
          <p:txBody>
            <a:bodyPr wrap="square" rtlCol="0">
              <a:spAutoFit/>
            </a:bodyPr>
            <a:lstStyle/>
            <a:p>
              <a:r>
                <a:rPr lang="fr-FR" dirty="0" err="1"/>
                <a:t>Strain-specific</a:t>
              </a:r>
              <a:endParaRPr lang="fr-FR" dirty="0"/>
            </a:p>
          </p:txBody>
        </p:sp>
        <p:sp>
          <p:nvSpPr>
            <p:cNvPr id="42" name="ZoneTexte 41">
              <a:extLst>
                <a:ext uri="{FF2B5EF4-FFF2-40B4-BE49-F238E27FC236}">
                  <a16:creationId xmlns:a16="http://schemas.microsoft.com/office/drawing/2014/main" id="{40A3A1EF-0545-F8CD-F2E0-D9A3F7AB761A}"/>
                </a:ext>
              </a:extLst>
            </p:cNvPr>
            <p:cNvSpPr txBox="1"/>
            <p:nvPr/>
          </p:nvSpPr>
          <p:spPr>
            <a:xfrm>
              <a:off x="9411785" y="5715125"/>
              <a:ext cx="2064774" cy="369332"/>
            </a:xfrm>
            <a:prstGeom prst="rect">
              <a:avLst/>
            </a:prstGeom>
            <a:noFill/>
          </p:spPr>
          <p:txBody>
            <a:bodyPr wrap="square" rtlCol="0">
              <a:spAutoFit/>
            </a:bodyPr>
            <a:lstStyle/>
            <a:p>
              <a:r>
                <a:rPr lang="fr-FR" dirty="0"/>
                <a:t>Weiss et al. 2021</a:t>
              </a:r>
            </a:p>
          </p:txBody>
        </p:sp>
      </p:grpSp>
    </p:spTree>
    <p:extLst>
      <p:ext uri="{BB962C8B-B14F-4D97-AF65-F5344CB8AC3E}">
        <p14:creationId xmlns:p14="http://schemas.microsoft.com/office/powerpoint/2010/main" val="282248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theme/theme1.xml><?xml version="1.0" encoding="utf-8"?>
<a:theme xmlns:a="http://schemas.openxmlformats.org/drawingml/2006/main" name="Rétrospective">
  <a:themeElements>
    <a:clrScheme name="Rétrospectiv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étrospectiv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12681</TotalTime>
  <Words>2183</Words>
  <Application>Microsoft Macintosh PowerPoint</Application>
  <PresentationFormat>Grand écran</PresentationFormat>
  <Paragraphs>277</Paragraphs>
  <Slides>16</Slides>
  <Notes>11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vt:i4>
      </vt:variant>
    </vt:vector>
  </HeadingPairs>
  <TitlesOfParts>
    <vt:vector size="21" baseType="lpstr">
      <vt:lpstr>-apple-system-font</vt:lpstr>
      <vt:lpstr>Arial</vt:lpstr>
      <vt:lpstr>Calibri</vt:lpstr>
      <vt:lpstr>Calibri Light</vt:lpstr>
      <vt:lpstr>Rétrospective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APHP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FHU PaCeMM</dc:title>
  <dc:creator>AHLOULAY Mina (SAT)</dc:creator>
  <cp:lastModifiedBy>CIMI_Bioinformatics</cp:lastModifiedBy>
  <cp:revision>271</cp:revision>
  <dcterms:created xsi:type="dcterms:W3CDTF">2020-10-07T06:48:29Z</dcterms:created>
  <dcterms:modified xsi:type="dcterms:W3CDTF">2024-01-17T16:40:22Z</dcterms:modified>
</cp:coreProperties>
</file>